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258" r:id="rId3"/>
    <p:sldId id="259" r:id="rId4"/>
    <p:sldId id="261" r:id="rId5"/>
    <p:sldId id="270" r:id="rId6"/>
    <p:sldId id="262" r:id="rId7"/>
    <p:sldId id="260" r:id="rId8"/>
    <p:sldId id="263" r:id="rId9"/>
    <p:sldId id="264" r:id="rId10"/>
    <p:sldId id="265" r:id="rId11"/>
    <p:sldId id="266" r:id="rId12"/>
    <p:sldId id="267" r:id="rId13"/>
    <p:sldId id="268" r:id="rId14"/>
    <p:sldId id="269" r:id="rId15"/>
    <p:sldId id="271" r:id="rId16"/>
    <p:sldId id="272" r:id="rId17"/>
    <p:sldId id="273" r:id="rId18"/>
    <p:sldId id="274" r:id="rId19"/>
    <p:sldId id="275" r:id="rId20"/>
    <p:sldId id="276" r:id="rId21"/>
    <p:sldId id="277" r:id="rId22"/>
    <p:sldId id="305" r:id="rId23"/>
    <p:sldId id="306" r:id="rId24"/>
    <p:sldId id="278" r:id="rId25"/>
    <p:sldId id="279" r:id="rId26"/>
    <p:sldId id="280" r:id="rId27"/>
    <p:sldId id="281" r:id="rId28"/>
    <p:sldId id="282" r:id="rId29"/>
    <p:sldId id="283" r:id="rId30"/>
    <p:sldId id="284" r:id="rId31"/>
    <p:sldId id="285" r:id="rId32"/>
    <p:sldId id="290" r:id="rId33"/>
    <p:sldId id="307" r:id="rId34"/>
    <p:sldId id="308" r:id="rId35"/>
    <p:sldId id="309" r:id="rId36"/>
    <p:sldId id="310" r:id="rId37"/>
    <p:sldId id="311" r:id="rId38"/>
    <p:sldId id="312" r:id="rId39"/>
    <p:sldId id="313" r:id="rId40"/>
    <p:sldId id="314" r:id="rId41"/>
    <p:sldId id="295" r:id="rId42"/>
    <p:sldId id="291" r:id="rId43"/>
    <p:sldId id="316" r:id="rId44"/>
    <p:sldId id="286" r:id="rId45"/>
    <p:sldId id="296" r:id="rId46"/>
    <p:sldId id="297" r:id="rId47"/>
    <p:sldId id="298" r:id="rId48"/>
    <p:sldId id="287" r:id="rId49"/>
    <p:sldId id="301" r:id="rId50"/>
    <p:sldId id="302" r:id="rId51"/>
    <p:sldId id="303" r:id="rId52"/>
    <p:sldId id="288" r:id="rId53"/>
    <p:sldId id="304" r:id="rId54"/>
    <p:sldId id="289" r:id="rId5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887EF0"/>
    <a:srgbClr val="6666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29849" autoAdjust="0"/>
    <p:restoredTop sz="97855" autoAdjust="0"/>
  </p:normalViewPr>
  <p:slideViewPr>
    <p:cSldViewPr snapToGrid="0" snapToObjects="1">
      <p:cViewPr>
        <p:scale>
          <a:sx n="76" d="100"/>
          <a:sy n="76" d="100"/>
        </p:scale>
        <p:origin x="-120" y="-4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printerSettings" Target="printerSettings/printerSettings1.bin"/><Relationship Id="rId57" Type="http://schemas.openxmlformats.org/officeDocument/2006/relationships/presProps" Target="presProps.xml"/><Relationship Id="rId58" Type="http://schemas.openxmlformats.org/officeDocument/2006/relationships/viewProps" Target="viewProps.xml"/><Relationship Id="rId59" Type="http://schemas.openxmlformats.org/officeDocument/2006/relationships/theme" Target="theme/theme1.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10684002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99261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73432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505153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727040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840022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85125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1198595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718921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777390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1794893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userDrawn="1"/>
        </p:nvSpPr>
        <p:spPr>
          <a:xfrm>
            <a:off x="0" y="0"/>
            <a:ext cx="9144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dirty="0">
              <a:solidFill>
                <a:srgbClr val="DDDDDD"/>
              </a:solidFill>
              <a:latin typeface="Calibri"/>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6248400" y="6412251"/>
            <a:ext cx="2438400" cy="218633"/>
          </a:xfrm>
          <a:prstGeom prst="rect">
            <a:avLst/>
          </a:prstGeom>
        </p:spPr>
      </p:pic>
      <p:sp>
        <p:nvSpPr>
          <p:cNvPr id="10" name="Date Placeholder 3"/>
          <p:cNvSpPr txBox="1">
            <a:spLocks/>
          </p:cNvSpPr>
          <p:nvPr userDrawn="1"/>
        </p:nvSpPr>
        <p:spPr>
          <a:xfrm>
            <a:off x="457200" y="6339006"/>
            <a:ext cx="21336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1" dirty="0" smtClean="0">
                <a:solidFill>
                  <a:srgbClr val="70BF47"/>
                </a:solidFill>
              </a:rPr>
              <a:t>vtc.edu</a:t>
            </a:r>
            <a:endParaRPr lang="en-US" sz="1600" b="1" dirty="0">
              <a:solidFill>
                <a:srgbClr val="70BF47"/>
              </a:solidFill>
            </a:endParaRPr>
          </a:p>
        </p:txBody>
      </p:sp>
      <p:pic>
        <p:nvPicPr>
          <p:cNvPr id="4" name="Picture 3"/>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457200" y="6172200"/>
            <a:ext cx="8229600" cy="75077"/>
          </a:xfrm>
          <a:prstGeom prst="rect">
            <a:avLst/>
          </a:prstGeom>
        </p:spPr>
      </p:pic>
    </p:spTree>
    <p:extLst>
      <p:ext uri="{BB962C8B-B14F-4D97-AF65-F5344CB8AC3E}">
        <p14:creationId xmlns:p14="http://schemas.microsoft.com/office/powerpoint/2010/main" val="20133758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600" b="1"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emf"/></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emf"/></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3" Type="http://schemas.openxmlformats.org/officeDocument/2006/relationships/hyperlink" Target="http://psb.vermont.gov/sites/psb/files/publications/Citizens'%20Guide%20to%20248%20February%2014%202012.pdfhttp://psb.vermont.gov/sites/psb/files/publications/Citizens'%20Guide%20to%20248%20February%2014%202012.pdf" TargetMode="External"/><Relationship Id="rId4" Type="http://schemas.openxmlformats.org/officeDocument/2006/relationships/hyperlink" Target="http://www.nrcs.usda.gov/Internet/FSE_DOCUMENTS/nrcs143_026149.pdf" TargetMode="External"/><Relationship Id="rId5" Type="http://schemas.openxmlformats.org/officeDocument/2006/relationships/hyperlink" Target="http://www.nrcs.usda.gov/Internet/FSE_DOCUMENTS/stelprdb1046177.pdf" TargetMode="External"/><Relationship Id="rId6" Type="http://schemas.openxmlformats.org/officeDocument/2006/relationships/hyperlink" Target="http://www.anr.state.vt.us/dec/permits.htm" TargetMode="External"/><Relationship Id="rId1" Type="http://schemas.openxmlformats.org/officeDocument/2006/relationships/slideLayout" Target="../slideLayouts/slideLayout1.xml"/><Relationship Id="rId2" Type="http://schemas.openxmlformats.org/officeDocument/2006/relationships/hyperlink" Target="http://legislature.vermont.gov/statutes/section/30/005/00248"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4" name="TextBox 3"/>
          <p:cNvSpPr txBox="1"/>
          <p:nvPr/>
        </p:nvSpPr>
        <p:spPr>
          <a:xfrm>
            <a:off x="739424" y="1048227"/>
            <a:ext cx="7740596" cy="1200329"/>
          </a:xfrm>
          <a:prstGeom prst="rect">
            <a:avLst/>
          </a:prstGeom>
          <a:noFill/>
        </p:spPr>
        <p:txBody>
          <a:bodyPr wrap="none" rtlCol="0">
            <a:spAutoFit/>
          </a:bodyPr>
          <a:lstStyle/>
          <a:p>
            <a:pPr algn="ctr"/>
            <a:r>
              <a:rPr lang="en-US" sz="3600" dirty="0" smtClean="0">
                <a:solidFill>
                  <a:prstClr val="black"/>
                </a:solidFill>
                <a:latin typeface="Avenir Black"/>
                <a:cs typeface="Avenir Black"/>
              </a:rPr>
              <a:t>Module 10: </a:t>
            </a:r>
            <a:endParaRPr lang="en-US" sz="3600" dirty="0">
              <a:solidFill>
                <a:prstClr val="black"/>
              </a:solidFill>
              <a:latin typeface="Avenir Black"/>
              <a:cs typeface="Avenir Black"/>
            </a:endParaRPr>
          </a:p>
          <a:p>
            <a:pPr algn="ctr"/>
            <a:r>
              <a:rPr lang="en-US" sz="3600" dirty="0" smtClean="0">
                <a:solidFill>
                  <a:prstClr val="black"/>
                </a:solidFill>
                <a:latin typeface="Avenir Black"/>
                <a:cs typeface="Avenir Black"/>
              </a:rPr>
              <a:t>State and federal regulation of AD</a:t>
            </a:r>
            <a:endParaRPr lang="en-US" sz="3600" dirty="0">
              <a:solidFill>
                <a:prstClr val="black"/>
              </a:solidFill>
              <a:latin typeface="Avenir Black"/>
              <a:cs typeface="Avenir Black"/>
            </a:endParaRPr>
          </a:p>
        </p:txBody>
      </p:sp>
      <p:sp>
        <p:nvSpPr>
          <p:cNvPr id="5" name="Rectangle 4"/>
          <p:cNvSpPr/>
          <p:nvPr/>
        </p:nvSpPr>
        <p:spPr>
          <a:xfrm>
            <a:off x="609670" y="5794896"/>
            <a:ext cx="7783094" cy="338554"/>
          </a:xfrm>
          <a:prstGeom prst="rect">
            <a:avLst/>
          </a:prstGeom>
        </p:spPr>
        <p:txBody>
          <a:bodyPr wrap="square">
            <a:spAutoFit/>
          </a:bodyPr>
          <a:lstStyle/>
          <a:p>
            <a:r>
              <a:rPr lang="en-US" sz="1600" dirty="0">
                <a:latin typeface="Avenir Next Medium"/>
                <a:cs typeface="Avenir Next Medium"/>
              </a:rPr>
              <a:t>This curriculum is </a:t>
            </a:r>
            <a:r>
              <a:rPr lang="en-US" sz="1600" dirty="0" smtClean="0">
                <a:latin typeface="Avenir Next Medium"/>
                <a:cs typeface="Avenir Next Medium"/>
              </a:rPr>
              <a:t>adapted from: </a:t>
            </a:r>
            <a:r>
              <a:rPr lang="en-US" sz="1600" dirty="0" err="1" smtClean="0">
                <a:latin typeface="Avenir Next Medium"/>
                <a:cs typeface="Avenir Next Medium"/>
              </a:rPr>
              <a:t>eXtension</a:t>
            </a:r>
            <a:r>
              <a:rPr lang="en-US" sz="1600" dirty="0" smtClean="0">
                <a:latin typeface="Avenir Next Medium"/>
                <a:cs typeface="Avenir Next Medium"/>
              </a:rPr>
              <a:t> </a:t>
            </a:r>
            <a:r>
              <a:rPr lang="en-US" sz="1600" dirty="0">
                <a:latin typeface="Avenir Next Medium"/>
                <a:cs typeface="Avenir Next Medium"/>
              </a:rPr>
              <a:t>Course 3: AD, University of Wisconsin</a:t>
            </a:r>
            <a:endParaRPr lang="en-US" sz="1400" dirty="0">
              <a:latin typeface="Avenir Next Medium"/>
              <a:cs typeface="Avenir Next Medium"/>
            </a:endParaRPr>
          </a:p>
        </p:txBody>
      </p:sp>
      <p:sp>
        <p:nvSpPr>
          <p:cNvPr id="6" name="TextBox 5"/>
          <p:cNvSpPr txBox="1"/>
          <p:nvPr/>
        </p:nvSpPr>
        <p:spPr>
          <a:xfrm>
            <a:off x="1709873" y="2531453"/>
            <a:ext cx="6020280" cy="2708434"/>
          </a:xfrm>
          <a:prstGeom prst="rect">
            <a:avLst/>
          </a:prstGeom>
          <a:noFill/>
        </p:spPr>
        <p:txBody>
          <a:bodyPr wrap="none" rtlCol="0">
            <a:spAutoFit/>
          </a:bodyPr>
          <a:lstStyle/>
          <a:p>
            <a:pPr lvl="0" fontAlgn="t"/>
            <a:r>
              <a:rPr lang="en-US" sz="2000" dirty="0" smtClean="0">
                <a:latin typeface="Avenir Black"/>
                <a:cs typeface="Avenir Black"/>
              </a:rPr>
              <a:t>10.1</a:t>
            </a:r>
            <a:r>
              <a:rPr lang="en-US" sz="2000" dirty="0">
                <a:latin typeface="Avenir Black"/>
                <a:cs typeface="Avenir Black"/>
              </a:rPr>
              <a:t>: </a:t>
            </a:r>
            <a:r>
              <a:rPr lang="en-US" sz="2000" dirty="0" smtClean="0">
                <a:latin typeface="Avenir Black"/>
                <a:cs typeface="Avenir Black"/>
              </a:rPr>
              <a:t>Federal regulation of AD</a:t>
            </a:r>
          </a:p>
          <a:p>
            <a:pPr lvl="0" fontAlgn="t"/>
            <a:endParaRPr lang="en-US" sz="1000" dirty="0">
              <a:latin typeface="Avenir Black"/>
              <a:cs typeface="Avenir Black"/>
            </a:endParaRPr>
          </a:p>
          <a:p>
            <a:pPr lvl="0" fontAlgn="t"/>
            <a:r>
              <a:rPr lang="en-US" sz="2000" dirty="0" smtClean="0">
                <a:latin typeface="Avenir Black"/>
                <a:cs typeface="Avenir Black"/>
              </a:rPr>
              <a:t>10.2</a:t>
            </a:r>
            <a:r>
              <a:rPr lang="en-US" sz="2000" dirty="0">
                <a:latin typeface="Avenir Black"/>
                <a:cs typeface="Avenir Black"/>
              </a:rPr>
              <a:t>: </a:t>
            </a:r>
            <a:r>
              <a:rPr lang="en-US" sz="2000" dirty="0" smtClean="0">
                <a:latin typeface="Avenir Black"/>
                <a:cs typeface="Avenir Black"/>
              </a:rPr>
              <a:t>State regulation of AD</a:t>
            </a:r>
          </a:p>
          <a:p>
            <a:pPr lvl="0" fontAlgn="t"/>
            <a:endParaRPr lang="en-US" sz="1000" dirty="0">
              <a:latin typeface="Avenir Black"/>
              <a:cs typeface="Avenir Black"/>
            </a:endParaRPr>
          </a:p>
          <a:p>
            <a:pPr lvl="0" fontAlgn="t"/>
            <a:r>
              <a:rPr lang="en-US" sz="2000" dirty="0" smtClean="0">
                <a:latin typeface="Avenir Black"/>
                <a:cs typeface="Avenir Black"/>
              </a:rPr>
              <a:t>10.3</a:t>
            </a:r>
            <a:r>
              <a:rPr lang="en-US" sz="2000" dirty="0">
                <a:latin typeface="Avenir Black"/>
                <a:cs typeface="Avenir Black"/>
              </a:rPr>
              <a:t>: </a:t>
            </a:r>
            <a:r>
              <a:rPr lang="en-US" sz="2000" dirty="0" smtClean="0">
                <a:latin typeface="Avenir Black"/>
                <a:cs typeface="Avenir Black"/>
              </a:rPr>
              <a:t>Federal vs. state regulatory code</a:t>
            </a:r>
          </a:p>
          <a:p>
            <a:pPr lvl="0" fontAlgn="t"/>
            <a:endParaRPr lang="en-US" sz="1000" dirty="0">
              <a:latin typeface="Avenir Black"/>
              <a:cs typeface="Avenir Black"/>
            </a:endParaRPr>
          </a:p>
          <a:p>
            <a:pPr lvl="0" fontAlgn="t"/>
            <a:r>
              <a:rPr lang="en-US" sz="2000" dirty="0" smtClean="0">
                <a:latin typeface="Avenir Black"/>
                <a:cs typeface="Avenir Black"/>
              </a:rPr>
              <a:t>10.4</a:t>
            </a:r>
            <a:r>
              <a:rPr lang="en-US" sz="2000" dirty="0">
                <a:latin typeface="Avenir Black"/>
                <a:cs typeface="Avenir Black"/>
              </a:rPr>
              <a:t>: </a:t>
            </a:r>
            <a:r>
              <a:rPr lang="en-US" sz="2000" dirty="0" smtClean="0">
                <a:latin typeface="Avenir Black"/>
                <a:cs typeface="Avenir Black"/>
              </a:rPr>
              <a:t>Local regulation of AD</a:t>
            </a:r>
          </a:p>
          <a:p>
            <a:pPr lvl="0" fontAlgn="t"/>
            <a:endParaRPr lang="en-US" sz="1000" dirty="0">
              <a:latin typeface="Avenir Black"/>
              <a:cs typeface="Avenir Black"/>
            </a:endParaRPr>
          </a:p>
          <a:p>
            <a:pPr lvl="0" fontAlgn="t"/>
            <a:r>
              <a:rPr lang="en-US" sz="2000" dirty="0" smtClean="0">
                <a:latin typeface="Avenir Black"/>
                <a:cs typeface="Avenir Black"/>
              </a:rPr>
              <a:t>10.5</a:t>
            </a:r>
            <a:r>
              <a:rPr lang="en-US" sz="2000" dirty="0">
                <a:latin typeface="Avenir Black"/>
                <a:cs typeface="Avenir Black"/>
              </a:rPr>
              <a:t>: </a:t>
            </a:r>
            <a:r>
              <a:rPr lang="en-US" sz="2000" dirty="0" smtClean="0">
                <a:latin typeface="Avenir Black"/>
                <a:cs typeface="Avenir Black"/>
              </a:rPr>
              <a:t>Occupational health &amp; safety</a:t>
            </a:r>
          </a:p>
          <a:p>
            <a:pPr lvl="0" fontAlgn="t"/>
            <a:endParaRPr lang="en-US" sz="1000" dirty="0" smtClean="0">
              <a:latin typeface="Avenir Black"/>
              <a:cs typeface="Avenir Black"/>
            </a:endParaRPr>
          </a:p>
          <a:p>
            <a:pPr lvl="0" fontAlgn="t"/>
            <a:r>
              <a:rPr lang="en-US" sz="2000" dirty="0" smtClean="0">
                <a:latin typeface="Avenir Black"/>
                <a:cs typeface="Avenir Black"/>
              </a:rPr>
              <a:t>10.6: Case study: permitting Vermont Tech’s AD</a:t>
            </a:r>
            <a:endParaRPr lang="en-US" sz="2000" dirty="0">
              <a:latin typeface="Avenir Black"/>
              <a:cs typeface="Avenir Black"/>
            </a:endParaRPr>
          </a:p>
        </p:txBody>
      </p:sp>
      <p:grpSp>
        <p:nvGrpSpPr>
          <p:cNvPr id="7" name="Group 6"/>
          <p:cNvGrpSpPr/>
          <p:nvPr/>
        </p:nvGrpSpPr>
        <p:grpSpPr>
          <a:xfrm>
            <a:off x="8098116" y="14530"/>
            <a:ext cx="830994" cy="634504"/>
            <a:chOff x="2066934" y="1319924"/>
            <a:chExt cx="3038142" cy="2464745"/>
          </a:xfrm>
        </p:grpSpPr>
        <p:sp>
          <p:nvSpPr>
            <p:cNvPr id="8" name="Oval 7"/>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ardrop 8"/>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80595170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1559792" cy="584776"/>
          </a:xfrm>
          <a:prstGeom prst="rect">
            <a:avLst/>
          </a:prstGeom>
          <a:noFill/>
        </p:spPr>
        <p:txBody>
          <a:bodyPr wrap="none" rtlCol="0">
            <a:spAutoFit/>
          </a:bodyPr>
          <a:lstStyle/>
          <a:p>
            <a:pPr defTabSz="914400"/>
            <a:r>
              <a:rPr lang="en-US" sz="3200" dirty="0" smtClean="0">
                <a:solidFill>
                  <a:prstClr val="white"/>
                </a:solidFill>
                <a:latin typeface="Avenir Heavy"/>
                <a:cs typeface="Avenir Heavy"/>
              </a:rPr>
              <a:t>NPDES</a:t>
            </a:r>
            <a:endParaRPr lang="en-US" sz="3200" dirty="0">
              <a:solidFill>
                <a:prstClr val="white"/>
              </a:solidFill>
              <a:latin typeface="Avenir Heavy"/>
              <a:cs typeface="Avenir Heavy"/>
            </a:endParaRPr>
          </a:p>
        </p:txBody>
      </p:sp>
      <p:sp>
        <p:nvSpPr>
          <p:cNvPr id="6" name="TextBox 5"/>
          <p:cNvSpPr txBox="1"/>
          <p:nvPr/>
        </p:nvSpPr>
        <p:spPr>
          <a:xfrm>
            <a:off x="425619" y="787471"/>
            <a:ext cx="8438982" cy="5069082"/>
          </a:xfrm>
          <a:prstGeom prst="rect">
            <a:avLst/>
          </a:prstGeom>
          <a:noFill/>
        </p:spPr>
        <p:txBody>
          <a:bodyPr wrap="square" rtlCol="0">
            <a:spAutoFit/>
          </a:bodyPr>
          <a:lstStyle/>
          <a:p>
            <a:pPr>
              <a:lnSpc>
                <a:spcPct val="120000"/>
              </a:lnSpc>
            </a:pPr>
            <a:r>
              <a:rPr lang="en-US" dirty="0" smtClean="0">
                <a:solidFill>
                  <a:prstClr val="black"/>
                </a:solidFill>
                <a:latin typeface="Arial Black"/>
                <a:cs typeface="Arial Black"/>
              </a:rPr>
              <a:t>Non-agricultural requirements </a:t>
            </a:r>
            <a:r>
              <a:rPr lang="en-US" dirty="0" smtClean="0">
                <a:solidFill>
                  <a:prstClr val="black"/>
                </a:solidFill>
                <a:latin typeface="Avenir Next Medium"/>
                <a:cs typeface="Avenir Next Medium"/>
              </a:rPr>
              <a:t>for NPDES apply for to</a:t>
            </a:r>
            <a:r>
              <a:rPr lang="en-US" dirty="0">
                <a:solidFill>
                  <a:prstClr val="black"/>
                </a:solidFill>
                <a:latin typeface="Avenir Next Medium"/>
                <a:cs typeface="Avenir Next Medium"/>
              </a:rPr>
              <a:t> </a:t>
            </a:r>
            <a:r>
              <a:rPr lang="en-US" dirty="0" err="1" smtClean="0">
                <a:solidFill>
                  <a:prstClr val="black"/>
                </a:solidFill>
                <a:latin typeface="Arial Black"/>
                <a:cs typeface="Arial Black"/>
              </a:rPr>
              <a:t>biosolids</a:t>
            </a:r>
            <a:r>
              <a:rPr lang="en-US" dirty="0" smtClean="0">
                <a:solidFill>
                  <a:prstClr val="black"/>
                </a:solidFill>
                <a:latin typeface="Arial Black"/>
                <a:cs typeface="Arial Black"/>
              </a:rPr>
              <a:t> </a:t>
            </a:r>
            <a:r>
              <a:rPr lang="en-US" dirty="0" smtClean="0">
                <a:solidFill>
                  <a:prstClr val="black"/>
                </a:solidFill>
                <a:latin typeface="Avenir Medium"/>
                <a:cs typeface="Avenir Medium"/>
              </a:rPr>
              <a:t>that are regulated by EPA permitting under 40 CFR.</a:t>
            </a:r>
          </a:p>
          <a:p>
            <a:pPr>
              <a:lnSpc>
                <a:spcPct val="120000"/>
              </a:lnSpc>
            </a:pPr>
            <a:endParaRPr lang="en-US" dirty="0" smtClean="0">
              <a:solidFill>
                <a:prstClr val="black"/>
              </a:solidFill>
              <a:latin typeface="Arial Black"/>
              <a:cs typeface="Arial Black"/>
            </a:endParaRPr>
          </a:p>
          <a:p>
            <a:pPr marL="285750" indent="-285750">
              <a:lnSpc>
                <a:spcPct val="120000"/>
              </a:lnSpc>
              <a:buFont typeface="Arial"/>
              <a:buChar char="•"/>
            </a:pPr>
            <a:r>
              <a:rPr lang="en-US" dirty="0" smtClean="0">
                <a:solidFill>
                  <a:prstClr val="black"/>
                </a:solidFill>
                <a:latin typeface="Avenir Next Medium"/>
                <a:cs typeface="Avenir Next Medium"/>
              </a:rPr>
              <a:t>Land application of </a:t>
            </a:r>
            <a:r>
              <a:rPr lang="en-US" dirty="0" err="1" smtClean="0">
                <a:solidFill>
                  <a:prstClr val="black"/>
                </a:solidFill>
                <a:latin typeface="Avenir Next Medium"/>
                <a:cs typeface="Avenir Next Medium"/>
              </a:rPr>
              <a:t>biosolids</a:t>
            </a:r>
            <a:r>
              <a:rPr lang="en-US" dirty="0" smtClean="0">
                <a:solidFill>
                  <a:prstClr val="black"/>
                </a:solidFill>
                <a:latin typeface="Avenir Next Medium"/>
                <a:cs typeface="Avenir Next Medium"/>
              </a:rPr>
              <a:t> is regulated by part 503.</a:t>
            </a:r>
          </a:p>
          <a:p>
            <a:pPr marL="285750" indent="-285750">
              <a:lnSpc>
                <a:spcPct val="120000"/>
              </a:lnSpc>
              <a:buFont typeface="Arial"/>
              <a:buChar char="•"/>
            </a:pPr>
            <a:endParaRPr lang="en-US" dirty="0" smtClean="0">
              <a:solidFill>
                <a:prstClr val="black"/>
              </a:solidFill>
              <a:latin typeface="Avenir Next Medium"/>
              <a:cs typeface="Avenir Next Medium"/>
            </a:endParaRPr>
          </a:p>
          <a:p>
            <a:pPr marL="285750" indent="-285750">
              <a:lnSpc>
                <a:spcPct val="120000"/>
              </a:lnSpc>
              <a:buFont typeface="Arial"/>
              <a:buChar char="•"/>
            </a:pPr>
            <a:r>
              <a:rPr lang="en-US" dirty="0" err="1" smtClean="0">
                <a:solidFill>
                  <a:prstClr val="black"/>
                </a:solidFill>
                <a:latin typeface="Avenir Next Medium"/>
                <a:cs typeface="Avenir Next Medium"/>
              </a:rPr>
              <a:t>Biosolids</a:t>
            </a:r>
            <a:r>
              <a:rPr lang="en-US" dirty="0" smtClean="0">
                <a:solidFill>
                  <a:prstClr val="black"/>
                </a:solidFill>
                <a:latin typeface="Avenir Next Medium"/>
                <a:cs typeface="Avenir Next Medium"/>
              </a:rPr>
              <a:t> must be designated class A or B prior to land application.</a:t>
            </a:r>
          </a:p>
          <a:p>
            <a:pPr marL="742950" lvl="1" indent="-285750">
              <a:lnSpc>
                <a:spcPct val="120000"/>
              </a:lnSpc>
              <a:buFont typeface="Arial"/>
              <a:buChar char="•"/>
            </a:pPr>
            <a:r>
              <a:rPr lang="en-US" dirty="0" smtClean="0">
                <a:solidFill>
                  <a:prstClr val="black"/>
                </a:solidFill>
                <a:latin typeface="Avenir Next Medium"/>
                <a:cs typeface="Avenir Next Medium"/>
              </a:rPr>
              <a:t>Regulation of class A is more stringent than class B and considers:</a:t>
            </a:r>
          </a:p>
          <a:p>
            <a:pPr marL="1200150" lvl="2" indent="-285750">
              <a:lnSpc>
                <a:spcPct val="120000"/>
              </a:lnSpc>
              <a:buFont typeface="Arial"/>
              <a:buChar char="•"/>
            </a:pPr>
            <a:r>
              <a:rPr lang="en-US" dirty="0" smtClean="0">
                <a:solidFill>
                  <a:prstClr val="black"/>
                </a:solidFill>
                <a:latin typeface="Avenir Next Medium"/>
                <a:cs typeface="Avenir Next Medium"/>
              </a:rPr>
              <a:t>Pathogens;</a:t>
            </a:r>
          </a:p>
          <a:p>
            <a:pPr marL="1200150" lvl="2" indent="-285750">
              <a:lnSpc>
                <a:spcPct val="120000"/>
              </a:lnSpc>
              <a:buFont typeface="Arial"/>
              <a:buChar char="•"/>
            </a:pPr>
            <a:r>
              <a:rPr lang="en-US" dirty="0" smtClean="0">
                <a:solidFill>
                  <a:prstClr val="black"/>
                </a:solidFill>
                <a:latin typeface="Avenir Next Medium"/>
                <a:cs typeface="Avenir Next Medium"/>
              </a:rPr>
              <a:t>Vector attraction;</a:t>
            </a:r>
          </a:p>
          <a:p>
            <a:pPr marL="1200150" lvl="2" indent="-285750">
              <a:lnSpc>
                <a:spcPct val="120000"/>
              </a:lnSpc>
              <a:buFont typeface="Arial"/>
              <a:buChar char="•"/>
            </a:pPr>
            <a:r>
              <a:rPr lang="en-US" dirty="0" smtClean="0">
                <a:solidFill>
                  <a:prstClr val="black"/>
                </a:solidFill>
                <a:latin typeface="Avenir Next Medium"/>
                <a:cs typeface="Avenir Next Medium"/>
              </a:rPr>
              <a:t>Heavy metals concentrations;</a:t>
            </a:r>
          </a:p>
          <a:p>
            <a:pPr marL="1200150" lvl="2" indent="-285750">
              <a:lnSpc>
                <a:spcPct val="120000"/>
              </a:lnSpc>
              <a:buFont typeface="Arial"/>
              <a:buChar char="•"/>
            </a:pPr>
            <a:r>
              <a:rPr lang="en-US" dirty="0" smtClean="0">
                <a:solidFill>
                  <a:prstClr val="black"/>
                </a:solidFill>
                <a:latin typeface="Avenir Next Medium"/>
                <a:cs typeface="Avenir Next Medium"/>
              </a:rPr>
              <a:t>Site restrictions;</a:t>
            </a:r>
          </a:p>
          <a:p>
            <a:pPr marL="1200150" lvl="2" indent="-285750">
              <a:lnSpc>
                <a:spcPct val="120000"/>
              </a:lnSpc>
              <a:buFont typeface="Arial"/>
              <a:buChar char="•"/>
            </a:pPr>
            <a:r>
              <a:rPr lang="en-US" dirty="0" smtClean="0">
                <a:solidFill>
                  <a:prstClr val="black"/>
                </a:solidFill>
                <a:latin typeface="Avenir Next Medium"/>
                <a:cs typeface="Avenir Next Medium"/>
              </a:rPr>
              <a:t>Crop harvesting restrictions; and</a:t>
            </a:r>
          </a:p>
          <a:p>
            <a:pPr marL="1200150" lvl="2" indent="-285750">
              <a:lnSpc>
                <a:spcPct val="120000"/>
              </a:lnSpc>
              <a:buFont typeface="Arial"/>
              <a:buChar char="•"/>
            </a:pPr>
            <a:r>
              <a:rPr lang="en-US" dirty="0" smtClean="0">
                <a:solidFill>
                  <a:prstClr val="black"/>
                </a:solidFill>
                <a:latin typeface="Avenir Next Medium"/>
                <a:cs typeface="Avenir Next Medium"/>
              </a:rPr>
              <a:t>Extensive record keeping and reporting.</a:t>
            </a:r>
          </a:p>
          <a:p>
            <a:pPr lvl="2">
              <a:lnSpc>
                <a:spcPct val="120000"/>
              </a:lnSpc>
            </a:pPr>
            <a:endParaRPr lang="en-US" dirty="0" smtClean="0">
              <a:solidFill>
                <a:prstClr val="black"/>
              </a:solidFill>
              <a:latin typeface="Avenir Next Medium"/>
              <a:cs typeface="Avenir Next Medium"/>
            </a:endParaRPr>
          </a:p>
          <a:p>
            <a:pPr marL="285750" indent="-285750">
              <a:lnSpc>
                <a:spcPct val="120000"/>
              </a:lnSpc>
              <a:buFont typeface="Arial"/>
              <a:buChar char="•"/>
            </a:pPr>
            <a:r>
              <a:rPr lang="en-US" dirty="0" smtClean="0">
                <a:solidFill>
                  <a:prstClr val="black"/>
                </a:solidFill>
                <a:latin typeface="Avenir Next Medium"/>
                <a:cs typeface="Avenir Next Medium"/>
              </a:rPr>
              <a:t>Without this classification, bio-solids must be landfilled</a:t>
            </a:r>
          </a:p>
        </p:txBody>
      </p:sp>
      <p:grpSp>
        <p:nvGrpSpPr>
          <p:cNvPr id="5" name="Group 4"/>
          <p:cNvGrpSpPr/>
          <p:nvPr/>
        </p:nvGrpSpPr>
        <p:grpSpPr>
          <a:xfrm>
            <a:off x="8098116" y="14530"/>
            <a:ext cx="830994" cy="634504"/>
            <a:chOff x="2066934" y="1319924"/>
            <a:chExt cx="3038142" cy="2464745"/>
          </a:xfrm>
        </p:grpSpPr>
        <p:sp>
          <p:nvSpPr>
            <p:cNvPr id="7" name="Oval 6"/>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ardrop 7"/>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62753487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1559792" cy="584776"/>
          </a:xfrm>
          <a:prstGeom prst="rect">
            <a:avLst/>
          </a:prstGeom>
          <a:noFill/>
        </p:spPr>
        <p:txBody>
          <a:bodyPr wrap="none" rtlCol="0">
            <a:spAutoFit/>
          </a:bodyPr>
          <a:lstStyle/>
          <a:p>
            <a:pPr defTabSz="914400"/>
            <a:r>
              <a:rPr lang="en-US" sz="3200" dirty="0" smtClean="0">
                <a:solidFill>
                  <a:prstClr val="white"/>
                </a:solidFill>
                <a:latin typeface="Avenir Heavy"/>
                <a:cs typeface="Avenir Heavy"/>
              </a:rPr>
              <a:t>NPDES</a:t>
            </a:r>
            <a:endParaRPr lang="en-US" sz="3200" dirty="0">
              <a:solidFill>
                <a:prstClr val="white"/>
              </a:solidFill>
              <a:latin typeface="Avenir Heavy"/>
              <a:cs typeface="Avenir Heavy"/>
            </a:endParaRPr>
          </a:p>
        </p:txBody>
      </p:sp>
      <p:sp>
        <p:nvSpPr>
          <p:cNvPr id="6" name="TextBox 5"/>
          <p:cNvSpPr txBox="1"/>
          <p:nvPr/>
        </p:nvSpPr>
        <p:spPr>
          <a:xfrm>
            <a:off x="425618" y="787471"/>
            <a:ext cx="8489782" cy="4071885"/>
          </a:xfrm>
          <a:prstGeom prst="rect">
            <a:avLst/>
          </a:prstGeom>
          <a:noFill/>
        </p:spPr>
        <p:txBody>
          <a:bodyPr wrap="square" rtlCol="0">
            <a:spAutoFit/>
          </a:bodyPr>
          <a:lstStyle/>
          <a:p>
            <a:pPr>
              <a:lnSpc>
                <a:spcPct val="120000"/>
              </a:lnSpc>
            </a:pPr>
            <a:r>
              <a:rPr lang="en-US" dirty="0" smtClean="0">
                <a:solidFill>
                  <a:prstClr val="black"/>
                </a:solidFill>
                <a:latin typeface="Arial Black"/>
                <a:cs typeface="Arial Black"/>
              </a:rPr>
              <a:t>Non-agricultural requirements </a:t>
            </a:r>
            <a:r>
              <a:rPr lang="en-US" dirty="0" smtClean="0">
                <a:solidFill>
                  <a:prstClr val="black"/>
                </a:solidFill>
                <a:latin typeface="Avenir Next Medium"/>
                <a:cs typeface="Avenir Next Medium"/>
              </a:rPr>
              <a:t>for NPDES apply to</a:t>
            </a:r>
            <a:r>
              <a:rPr lang="en-US" dirty="0">
                <a:solidFill>
                  <a:prstClr val="black"/>
                </a:solidFill>
                <a:latin typeface="Avenir Next Medium"/>
                <a:cs typeface="Avenir Next Medium"/>
              </a:rPr>
              <a:t> </a:t>
            </a:r>
            <a:r>
              <a:rPr lang="en-US" dirty="0">
                <a:solidFill>
                  <a:prstClr val="black"/>
                </a:solidFill>
                <a:latin typeface="Arial Black"/>
                <a:cs typeface="Arial Black"/>
              </a:rPr>
              <a:t>h</a:t>
            </a:r>
            <a:r>
              <a:rPr lang="en-US" dirty="0" smtClean="0">
                <a:solidFill>
                  <a:prstClr val="black"/>
                </a:solidFill>
                <a:latin typeface="Arial Black"/>
                <a:cs typeface="Arial Black"/>
              </a:rPr>
              <a:t>azardous wastes </a:t>
            </a:r>
            <a:r>
              <a:rPr lang="en-US" dirty="0" smtClean="0">
                <a:solidFill>
                  <a:prstClr val="black"/>
                </a:solidFill>
                <a:latin typeface="Avenir Medium"/>
                <a:cs typeface="Avenir Medium"/>
              </a:rPr>
              <a:t>that are regulated by EPA through the RCRA permit under 40 CFR, part 270</a:t>
            </a:r>
          </a:p>
          <a:p>
            <a:pPr>
              <a:lnSpc>
                <a:spcPct val="120000"/>
              </a:lnSpc>
            </a:pPr>
            <a:endParaRPr lang="en-US" dirty="0" smtClean="0">
              <a:solidFill>
                <a:prstClr val="black"/>
              </a:solidFill>
              <a:latin typeface="Arial Black"/>
              <a:cs typeface="Arial Black"/>
            </a:endParaRPr>
          </a:p>
          <a:p>
            <a:pPr>
              <a:lnSpc>
                <a:spcPct val="120000"/>
              </a:lnSpc>
            </a:pPr>
            <a:r>
              <a:rPr lang="en-US" dirty="0" smtClean="0">
                <a:solidFill>
                  <a:prstClr val="black"/>
                </a:solidFill>
                <a:latin typeface="Arial Black"/>
                <a:cs typeface="Arial Black"/>
              </a:rPr>
              <a:t>Resource Conservation and Recovery Act of 1976 (RCRA)</a:t>
            </a:r>
            <a:r>
              <a:rPr lang="en-US" dirty="0">
                <a:solidFill>
                  <a:prstClr val="black"/>
                </a:solidFill>
                <a:latin typeface="Arial Black"/>
                <a:cs typeface="Arial Black"/>
              </a:rPr>
              <a:t> </a:t>
            </a:r>
            <a:r>
              <a:rPr lang="en-US" dirty="0">
                <a:solidFill>
                  <a:prstClr val="black"/>
                </a:solidFill>
                <a:latin typeface="Avenir Next Medium"/>
                <a:cs typeface="Avenir Next Medium"/>
              </a:rPr>
              <a:t>s</a:t>
            </a:r>
            <a:r>
              <a:rPr lang="en-US" dirty="0" smtClean="0">
                <a:solidFill>
                  <a:prstClr val="black"/>
                </a:solidFill>
                <a:latin typeface="Avenir Next Medium"/>
                <a:cs typeface="Avenir Next Medium"/>
              </a:rPr>
              <a:t>et standards for:</a:t>
            </a:r>
          </a:p>
          <a:p>
            <a:pPr marL="285750" indent="-285750">
              <a:lnSpc>
                <a:spcPct val="120000"/>
              </a:lnSpc>
              <a:buFont typeface="Arial"/>
              <a:buChar char="•"/>
            </a:pPr>
            <a:r>
              <a:rPr lang="en-US" dirty="0">
                <a:solidFill>
                  <a:prstClr val="black"/>
                </a:solidFill>
                <a:latin typeface="Avenir Next Medium"/>
                <a:cs typeface="Avenir Next Medium"/>
              </a:rPr>
              <a:t>H</a:t>
            </a:r>
            <a:r>
              <a:rPr lang="en-US" dirty="0" smtClean="0">
                <a:solidFill>
                  <a:prstClr val="black"/>
                </a:solidFill>
                <a:latin typeface="Avenir Next Medium"/>
                <a:cs typeface="Avenir Next Medium"/>
              </a:rPr>
              <a:t>azardous and non-hazardous waste management;</a:t>
            </a:r>
          </a:p>
          <a:p>
            <a:pPr marL="285750" indent="-285750">
              <a:lnSpc>
                <a:spcPct val="120000"/>
              </a:lnSpc>
              <a:buFont typeface="Arial"/>
              <a:buChar char="•"/>
            </a:pPr>
            <a:r>
              <a:rPr lang="en-US" dirty="0" smtClean="0">
                <a:solidFill>
                  <a:prstClr val="black"/>
                </a:solidFill>
                <a:latin typeface="Avenir Next Medium"/>
                <a:cs typeface="Avenir Next Medium"/>
              </a:rPr>
              <a:t>Waste production;</a:t>
            </a:r>
          </a:p>
          <a:p>
            <a:pPr marL="285750" indent="-285750">
              <a:lnSpc>
                <a:spcPct val="120000"/>
              </a:lnSpc>
              <a:buFont typeface="Arial"/>
              <a:buChar char="•"/>
            </a:pPr>
            <a:r>
              <a:rPr lang="en-US" dirty="0" smtClean="0">
                <a:solidFill>
                  <a:prstClr val="black"/>
                </a:solidFill>
                <a:latin typeface="Avenir Next Medium"/>
                <a:cs typeface="Avenir Next Medium"/>
              </a:rPr>
              <a:t>Waste collection;</a:t>
            </a:r>
          </a:p>
          <a:p>
            <a:pPr marL="285750" indent="-285750">
              <a:lnSpc>
                <a:spcPct val="120000"/>
              </a:lnSpc>
              <a:buFont typeface="Arial"/>
              <a:buChar char="•"/>
            </a:pPr>
            <a:r>
              <a:rPr lang="en-US" dirty="0" smtClean="0">
                <a:solidFill>
                  <a:prstClr val="black"/>
                </a:solidFill>
                <a:latin typeface="Avenir Next Medium"/>
                <a:cs typeface="Avenir Next Medium"/>
              </a:rPr>
              <a:t>Waste transportation;</a:t>
            </a:r>
          </a:p>
          <a:p>
            <a:pPr marL="285750" indent="-285750">
              <a:lnSpc>
                <a:spcPct val="120000"/>
              </a:lnSpc>
              <a:buFont typeface="Arial"/>
              <a:buChar char="•"/>
            </a:pPr>
            <a:r>
              <a:rPr lang="en-US" dirty="0" smtClean="0">
                <a:solidFill>
                  <a:prstClr val="black"/>
                </a:solidFill>
                <a:latin typeface="Avenir Next Medium"/>
                <a:cs typeface="Avenir Next Medium"/>
              </a:rPr>
              <a:t>Waste facilities;</a:t>
            </a:r>
          </a:p>
          <a:p>
            <a:pPr marL="285750" indent="-285750">
              <a:lnSpc>
                <a:spcPct val="120000"/>
              </a:lnSpc>
              <a:buFont typeface="Arial"/>
              <a:buChar char="•"/>
            </a:pPr>
            <a:r>
              <a:rPr lang="en-US" dirty="0" smtClean="0">
                <a:solidFill>
                  <a:prstClr val="black"/>
                </a:solidFill>
                <a:latin typeface="Avenir Next Medium"/>
                <a:cs typeface="Avenir Next Medium"/>
              </a:rPr>
              <a:t>Waste treatment; and</a:t>
            </a:r>
          </a:p>
          <a:p>
            <a:pPr marL="285750" indent="-285750">
              <a:lnSpc>
                <a:spcPct val="120000"/>
              </a:lnSpc>
              <a:buFont typeface="Arial"/>
              <a:buChar char="•"/>
            </a:pPr>
            <a:r>
              <a:rPr lang="en-US" dirty="0" smtClean="0">
                <a:solidFill>
                  <a:prstClr val="black"/>
                </a:solidFill>
                <a:latin typeface="Avenir Next Medium"/>
                <a:cs typeface="Avenir Next Medium"/>
              </a:rPr>
              <a:t>Waste disposal.</a:t>
            </a:r>
          </a:p>
        </p:txBody>
      </p:sp>
      <p:grpSp>
        <p:nvGrpSpPr>
          <p:cNvPr id="5" name="Group 4"/>
          <p:cNvGrpSpPr/>
          <p:nvPr/>
        </p:nvGrpSpPr>
        <p:grpSpPr>
          <a:xfrm>
            <a:off x="8098116" y="14530"/>
            <a:ext cx="830994" cy="634504"/>
            <a:chOff x="2066934" y="1319924"/>
            <a:chExt cx="3038142" cy="2464745"/>
          </a:xfrm>
        </p:grpSpPr>
        <p:sp>
          <p:nvSpPr>
            <p:cNvPr id="7" name="Oval 6"/>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ardrop 7"/>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27353452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5526741" cy="584776"/>
          </a:xfrm>
          <a:prstGeom prst="rect">
            <a:avLst/>
          </a:prstGeom>
          <a:noFill/>
        </p:spPr>
        <p:txBody>
          <a:bodyPr wrap="none" rtlCol="0">
            <a:spAutoFit/>
          </a:bodyPr>
          <a:lstStyle/>
          <a:p>
            <a:pPr defTabSz="914400"/>
            <a:r>
              <a:rPr lang="en-US" sz="3200" dirty="0" smtClean="0">
                <a:solidFill>
                  <a:prstClr val="white"/>
                </a:solidFill>
                <a:latin typeface="Avenir Heavy"/>
                <a:cs typeface="Avenir Heavy"/>
              </a:rPr>
              <a:t>SWDA and CAA regulations</a:t>
            </a:r>
            <a:endParaRPr lang="en-US" sz="3200" dirty="0">
              <a:solidFill>
                <a:prstClr val="white"/>
              </a:solidFill>
              <a:latin typeface="Avenir Heavy"/>
              <a:cs typeface="Avenir Heavy"/>
            </a:endParaRPr>
          </a:p>
        </p:txBody>
      </p:sp>
      <p:sp>
        <p:nvSpPr>
          <p:cNvPr id="6" name="TextBox 5"/>
          <p:cNvSpPr txBox="1"/>
          <p:nvPr/>
        </p:nvSpPr>
        <p:spPr>
          <a:xfrm>
            <a:off x="425619" y="787471"/>
            <a:ext cx="8489782" cy="4921349"/>
          </a:xfrm>
          <a:prstGeom prst="rect">
            <a:avLst/>
          </a:prstGeom>
          <a:noFill/>
        </p:spPr>
        <p:txBody>
          <a:bodyPr wrap="square" rtlCol="0">
            <a:spAutoFit/>
          </a:bodyPr>
          <a:lstStyle/>
          <a:p>
            <a:pPr>
              <a:lnSpc>
                <a:spcPct val="120000"/>
              </a:lnSpc>
            </a:pPr>
            <a:r>
              <a:rPr lang="en-US" dirty="0" smtClean="0">
                <a:solidFill>
                  <a:prstClr val="black"/>
                </a:solidFill>
                <a:latin typeface="Avenir Medium"/>
                <a:cs typeface="Avenir Medium"/>
              </a:rPr>
              <a:t>The EPA regulates groundwater quality through the </a:t>
            </a:r>
            <a:r>
              <a:rPr lang="en-US" dirty="0" smtClean="0">
                <a:solidFill>
                  <a:prstClr val="black"/>
                </a:solidFill>
                <a:latin typeface="Arial Black"/>
                <a:cs typeface="Arial Black"/>
              </a:rPr>
              <a:t>Safe Drinking Water</a:t>
            </a:r>
            <a:br>
              <a:rPr lang="en-US" dirty="0" smtClean="0">
                <a:solidFill>
                  <a:prstClr val="black"/>
                </a:solidFill>
                <a:latin typeface="Arial Black"/>
                <a:cs typeface="Arial Black"/>
              </a:rPr>
            </a:br>
            <a:r>
              <a:rPr lang="en-US" dirty="0" smtClean="0">
                <a:solidFill>
                  <a:prstClr val="black"/>
                </a:solidFill>
                <a:latin typeface="Arial Black"/>
                <a:cs typeface="Arial Black"/>
              </a:rPr>
              <a:t>Act of 1974 (SWDA)</a:t>
            </a:r>
            <a:r>
              <a:rPr lang="en-US" dirty="0" smtClean="0">
                <a:solidFill>
                  <a:prstClr val="black"/>
                </a:solidFill>
                <a:latin typeface="Avenir Medium"/>
                <a:cs typeface="Avenir Medium"/>
              </a:rPr>
              <a:t>. </a:t>
            </a:r>
            <a:endParaRPr lang="en-US" dirty="0">
              <a:solidFill>
                <a:prstClr val="black"/>
              </a:solidFill>
              <a:latin typeface="Avenir Medium"/>
              <a:cs typeface="Avenir Medium"/>
            </a:endParaRPr>
          </a:p>
          <a:p>
            <a:pPr marL="742950" lvl="1" indent="-285750">
              <a:lnSpc>
                <a:spcPct val="120000"/>
              </a:lnSpc>
              <a:buFont typeface="Arial"/>
              <a:buChar char="•"/>
            </a:pPr>
            <a:r>
              <a:rPr lang="en-US" dirty="0" smtClean="0">
                <a:solidFill>
                  <a:prstClr val="black"/>
                </a:solidFill>
                <a:latin typeface="Avenir Medium"/>
                <a:cs typeface="Avenir Medium"/>
              </a:rPr>
              <a:t>Location of waste storage and AD systems is restricted by setback</a:t>
            </a:r>
            <a:br>
              <a:rPr lang="en-US" dirty="0" smtClean="0">
                <a:solidFill>
                  <a:prstClr val="black"/>
                </a:solidFill>
                <a:latin typeface="Avenir Medium"/>
                <a:cs typeface="Avenir Medium"/>
              </a:rPr>
            </a:br>
            <a:r>
              <a:rPr lang="en-US" dirty="0" smtClean="0">
                <a:solidFill>
                  <a:prstClr val="black"/>
                </a:solidFill>
                <a:latin typeface="Avenir Medium"/>
                <a:cs typeface="Avenir Medium"/>
              </a:rPr>
              <a:t>distances to wells, wetlands and other ground and surface water</a:t>
            </a:r>
            <a:br>
              <a:rPr lang="en-US" dirty="0" smtClean="0">
                <a:solidFill>
                  <a:prstClr val="black"/>
                </a:solidFill>
                <a:latin typeface="Avenir Medium"/>
                <a:cs typeface="Avenir Medium"/>
              </a:rPr>
            </a:br>
            <a:r>
              <a:rPr lang="en-US" dirty="0" smtClean="0">
                <a:solidFill>
                  <a:prstClr val="black"/>
                </a:solidFill>
                <a:latin typeface="Avenir Medium"/>
                <a:cs typeface="Avenir Medium"/>
              </a:rPr>
              <a:t>features</a:t>
            </a:r>
          </a:p>
          <a:p>
            <a:pPr marL="742950" lvl="1" indent="-285750">
              <a:lnSpc>
                <a:spcPct val="120000"/>
              </a:lnSpc>
              <a:buFont typeface="Arial"/>
              <a:buChar char="•"/>
            </a:pPr>
            <a:r>
              <a:rPr lang="en-US" dirty="0" smtClean="0">
                <a:solidFill>
                  <a:prstClr val="black"/>
                </a:solidFill>
                <a:latin typeface="Avenir Medium"/>
                <a:cs typeface="Avenir Medium"/>
              </a:rPr>
              <a:t>Best management practices (BMPs) are often required.</a:t>
            </a:r>
          </a:p>
          <a:p>
            <a:pPr lvl="1">
              <a:lnSpc>
                <a:spcPct val="120000"/>
              </a:lnSpc>
            </a:pPr>
            <a:endParaRPr lang="en-US" sz="1000" dirty="0">
              <a:solidFill>
                <a:prstClr val="black"/>
              </a:solidFill>
              <a:latin typeface="Avenir Medium"/>
              <a:cs typeface="Avenir Medium"/>
            </a:endParaRPr>
          </a:p>
          <a:p>
            <a:pPr>
              <a:lnSpc>
                <a:spcPct val="120000"/>
              </a:lnSpc>
            </a:pPr>
            <a:r>
              <a:rPr lang="en-US" dirty="0" smtClean="0">
                <a:solidFill>
                  <a:prstClr val="black"/>
                </a:solidFill>
                <a:latin typeface="Arial Black"/>
                <a:cs typeface="Arial Black"/>
              </a:rPr>
              <a:t>The Clean Air Act of 1970 (CAA) </a:t>
            </a:r>
            <a:r>
              <a:rPr lang="en-US" dirty="0" smtClean="0">
                <a:solidFill>
                  <a:prstClr val="black"/>
                </a:solidFill>
                <a:latin typeface="Avenir Medium"/>
                <a:cs typeface="Avenir Medium"/>
              </a:rPr>
              <a:t>regulates emission prevention, control and permitting. Federal regulations apply to:</a:t>
            </a:r>
          </a:p>
          <a:p>
            <a:pPr marL="742950" lvl="1" indent="-285750">
              <a:lnSpc>
                <a:spcPct val="120000"/>
              </a:lnSpc>
              <a:buFont typeface="Arial"/>
              <a:buChar char="•"/>
            </a:pPr>
            <a:r>
              <a:rPr lang="en-US" dirty="0" smtClean="0">
                <a:solidFill>
                  <a:prstClr val="black"/>
                </a:solidFill>
                <a:latin typeface="Avenir Medium"/>
                <a:cs typeface="Avenir Medium"/>
              </a:rPr>
              <a:t>Nitrous oxides (</a:t>
            </a:r>
            <a:r>
              <a:rPr lang="en-US" dirty="0" err="1" smtClean="0">
                <a:solidFill>
                  <a:prstClr val="black"/>
                </a:solidFill>
                <a:latin typeface="Avenir Medium"/>
                <a:cs typeface="Avenir Medium"/>
              </a:rPr>
              <a:t>NOx</a:t>
            </a:r>
            <a:r>
              <a:rPr lang="en-US" dirty="0" smtClean="0">
                <a:solidFill>
                  <a:prstClr val="black"/>
                </a:solidFill>
                <a:latin typeface="Avenir Medium"/>
                <a:cs typeface="Avenir Medium"/>
              </a:rPr>
              <a:t>);</a:t>
            </a:r>
          </a:p>
          <a:p>
            <a:pPr marL="742950" lvl="1" indent="-285750">
              <a:lnSpc>
                <a:spcPct val="120000"/>
              </a:lnSpc>
              <a:buFont typeface="Arial"/>
              <a:buChar char="•"/>
            </a:pPr>
            <a:r>
              <a:rPr lang="en-US" dirty="0" smtClean="0">
                <a:solidFill>
                  <a:prstClr val="black"/>
                </a:solidFill>
                <a:latin typeface="Avenir Medium"/>
                <a:cs typeface="Avenir Medium"/>
              </a:rPr>
              <a:t>Particulate matter (PM);</a:t>
            </a:r>
          </a:p>
          <a:p>
            <a:pPr marL="742950" lvl="1" indent="-285750">
              <a:lnSpc>
                <a:spcPct val="120000"/>
              </a:lnSpc>
              <a:buFont typeface="Arial"/>
              <a:buChar char="•"/>
            </a:pPr>
            <a:r>
              <a:rPr lang="en-US" dirty="0" smtClean="0">
                <a:solidFill>
                  <a:prstClr val="black"/>
                </a:solidFill>
                <a:latin typeface="Avenir Medium"/>
                <a:cs typeface="Avenir Medium"/>
              </a:rPr>
              <a:t>Carbon monoxide (CO);</a:t>
            </a:r>
          </a:p>
          <a:p>
            <a:pPr marL="742950" lvl="1" indent="-285750">
              <a:lnSpc>
                <a:spcPct val="120000"/>
              </a:lnSpc>
              <a:buFont typeface="Arial"/>
              <a:buChar char="•"/>
            </a:pPr>
            <a:r>
              <a:rPr lang="en-US" dirty="0" smtClean="0">
                <a:solidFill>
                  <a:prstClr val="black"/>
                </a:solidFill>
                <a:latin typeface="Avenir Medium"/>
                <a:cs typeface="Avenir Medium"/>
              </a:rPr>
              <a:t>Sulfur oxides (</a:t>
            </a:r>
            <a:r>
              <a:rPr lang="en-US" dirty="0" err="1" smtClean="0">
                <a:solidFill>
                  <a:prstClr val="black"/>
                </a:solidFill>
                <a:latin typeface="Avenir Medium"/>
                <a:cs typeface="Avenir Medium"/>
              </a:rPr>
              <a:t>SOx</a:t>
            </a:r>
            <a:r>
              <a:rPr lang="en-US" dirty="0" smtClean="0">
                <a:solidFill>
                  <a:prstClr val="black"/>
                </a:solidFill>
                <a:latin typeface="Avenir Medium"/>
                <a:cs typeface="Avenir Medium"/>
              </a:rPr>
              <a:t>);</a:t>
            </a:r>
          </a:p>
          <a:p>
            <a:pPr marL="742950" lvl="1" indent="-285750">
              <a:lnSpc>
                <a:spcPct val="120000"/>
              </a:lnSpc>
              <a:buFont typeface="Arial"/>
              <a:buChar char="•"/>
            </a:pPr>
            <a:r>
              <a:rPr lang="en-US" dirty="0" smtClean="0">
                <a:solidFill>
                  <a:prstClr val="black"/>
                </a:solidFill>
                <a:latin typeface="Avenir Medium"/>
                <a:cs typeface="Avenir Medium"/>
              </a:rPr>
              <a:t>Lead; and</a:t>
            </a:r>
          </a:p>
          <a:p>
            <a:pPr marL="742950" lvl="1" indent="-285750">
              <a:lnSpc>
                <a:spcPct val="120000"/>
              </a:lnSpc>
              <a:buFont typeface="Arial"/>
              <a:buChar char="•"/>
            </a:pPr>
            <a:r>
              <a:rPr lang="en-US" dirty="0" smtClean="0">
                <a:solidFill>
                  <a:prstClr val="black"/>
                </a:solidFill>
                <a:latin typeface="Avenir Medium"/>
                <a:cs typeface="Avenir Medium"/>
              </a:rPr>
              <a:t>Volatile organic compounds (VOCs).</a:t>
            </a:r>
            <a:endParaRPr lang="en-US" dirty="0" smtClean="0">
              <a:solidFill>
                <a:prstClr val="black"/>
              </a:solidFill>
              <a:latin typeface="Arial Black"/>
              <a:cs typeface="Arial Black"/>
            </a:endParaRPr>
          </a:p>
        </p:txBody>
      </p:sp>
      <p:grpSp>
        <p:nvGrpSpPr>
          <p:cNvPr id="5" name="Group 4"/>
          <p:cNvGrpSpPr/>
          <p:nvPr/>
        </p:nvGrpSpPr>
        <p:grpSpPr>
          <a:xfrm>
            <a:off x="8098116" y="14530"/>
            <a:ext cx="830994" cy="634504"/>
            <a:chOff x="2066934" y="1319924"/>
            <a:chExt cx="3038142" cy="2464745"/>
          </a:xfrm>
        </p:grpSpPr>
        <p:sp>
          <p:nvSpPr>
            <p:cNvPr id="7" name="Oval 6"/>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ardrop 7"/>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37323628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3005951" cy="584776"/>
          </a:xfrm>
          <a:prstGeom prst="rect">
            <a:avLst/>
          </a:prstGeom>
          <a:noFill/>
        </p:spPr>
        <p:txBody>
          <a:bodyPr wrap="none" rtlCol="0">
            <a:spAutoFit/>
          </a:bodyPr>
          <a:lstStyle/>
          <a:p>
            <a:pPr defTabSz="914400"/>
            <a:r>
              <a:rPr lang="en-US" sz="3200" dirty="0" smtClean="0">
                <a:solidFill>
                  <a:prstClr val="white"/>
                </a:solidFill>
                <a:latin typeface="Avenir Heavy"/>
                <a:cs typeface="Avenir Heavy"/>
              </a:rPr>
              <a:t>Federal Title V </a:t>
            </a:r>
            <a:endParaRPr lang="en-US" sz="3200" dirty="0">
              <a:solidFill>
                <a:prstClr val="white"/>
              </a:solidFill>
              <a:latin typeface="Avenir Heavy"/>
              <a:cs typeface="Avenir Heavy"/>
            </a:endParaRPr>
          </a:p>
        </p:txBody>
      </p:sp>
      <p:sp>
        <p:nvSpPr>
          <p:cNvPr id="6" name="TextBox 5"/>
          <p:cNvSpPr txBox="1"/>
          <p:nvPr/>
        </p:nvSpPr>
        <p:spPr>
          <a:xfrm>
            <a:off x="425618" y="787471"/>
            <a:ext cx="8445186" cy="3739486"/>
          </a:xfrm>
          <a:prstGeom prst="rect">
            <a:avLst/>
          </a:prstGeom>
          <a:noFill/>
        </p:spPr>
        <p:txBody>
          <a:bodyPr wrap="none" rtlCol="0">
            <a:spAutoFit/>
          </a:bodyPr>
          <a:lstStyle/>
          <a:p>
            <a:pPr>
              <a:lnSpc>
                <a:spcPct val="120000"/>
              </a:lnSpc>
            </a:pPr>
            <a:r>
              <a:rPr lang="en-US" dirty="0" smtClean="0">
                <a:solidFill>
                  <a:prstClr val="black"/>
                </a:solidFill>
                <a:latin typeface="Arial Black"/>
                <a:cs typeface="Arial Black"/>
              </a:rPr>
              <a:t>Federal Title V </a:t>
            </a:r>
            <a:r>
              <a:rPr lang="en-US" dirty="0" smtClean="0">
                <a:solidFill>
                  <a:prstClr val="black"/>
                </a:solidFill>
                <a:latin typeface="Avenir Medium"/>
                <a:cs typeface="Avenir Medium"/>
              </a:rPr>
              <a:t>permits are required for air emissions exceeding 100 ton per </a:t>
            </a:r>
            <a:br>
              <a:rPr lang="en-US" dirty="0" smtClean="0">
                <a:solidFill>
                  <a:prstClr val="black"/>
                </a:solidFill>
                <a:latin typeface="Avenir Medium"/>
                <a:cs typeface="Avenir Medium"/>
              </a:rPr>
            </a:br>
            <a:r>
              <a:rPr lang="en-US" dirty="0" smtClean="0">
                <a:solidFill>
                  <a:prstClr val="black"/>
                </a:solidFill>
                <a:latin typeface="Avenir Medium"/>
                <a:cs typeface="Avenir Medium"/>
              </a:rPr>
              <a:t>year</a:t>
            </a:r>
            <a:r>
              <a:rPr lang="en-US" dirty="0">
                <a:solidFill>
                  <a:prstClr val="black"/>
                </a:solidFill>
                <a:latin typeface="Avenir Medium"/>
                <a:cs typeface="Avenir Medium"/>
              </a:rPr>
              <a:t> </a:t>
            </a:r>
            <a:r>
              <a:rPr lang="en-US" dirty="0" smtClean="0">
                <a:solidFill>
                  <a:prstClr val="black"/>
                </a:solidFill>
                <a:latin typeface="Avenir Medium"/>
                <a:cs typeface="Avenir Medium"/>
              </a:rPr>
              <a:t>for primary emissions sources.</a:t>
            </a:r>
          </a:p>
          <a:p>
            <a:pPr>
              <a:lnSpc>
                <a:spcPct val="120000"/>
              </a:lnSpc>
            </a:pPr>
            <a:endParaRPr lang="en-US" dirty="0">
              <a:solidFill>
                <a:prstClr val="black"/>
              </a:solidFill>
              <a:latin typeface="Arial Black"/>
              <a:cs typeface="Arial Black"/>
            </a:endParaRPr>
          </a:p>
          <a:p>
            <a:pPr>
              <a:lnSpc>
                <a:spcPct val="120000"/>
              </a:lnSpc>
            </a:pPr>
            <a:r>
              <a:rPr lang="en-US" dirty="0" smtClean="0">
                <a:solidFill>
                  <a:prstClr val="black"/>
                </a:solidFill>
                <a:latin typeface="Arial Black"/>
                <a:cs typeface="Arial Black"/>
              </a:rPr>
              <a:t>Hazardous air pollutants (HAPs) </a:t>
            </a:r>
            <a:r>
              <a:rPr lang="en-US" dirty="0" smtClean="0">
                <a:solidFill>
                  <a:prstClr val="black"/>
                </a:solidFill>
                <a:latin typeface="Avenir Medium"/>
                <a:cs typeface="Avenir Medium"/>
              </a:rPr>
              <a:t>require Title V permitting when over 25</a:t>
            </a:r>
            <a:br>
              <a:rPr lang="en-US" dirty="0" smtClean="0">
                <a:solidFill>
                  <a:prstClr val="black"/>
                </a:solidFill>
                <a:latin typeface="Avenir Medium"/>
                <a:cs typeface="Avenir Medium"/>
              </a:rPr>
            </a:br>
            <a:r>
              <a:rPr lang="en-US" dirty="0" smtClean="0">
                <a:solidFill>
                  <a:prstClr val="black"/>
                </a:solidFill>
                <a:latin typeface="Avenir Medium"/>
                <a:cs typeface="Avenir Medium"/>
              </a:rPr>
              <a:t>tons per year for all HAPs or 10 tons per year for any single HAP.</a:t>
            </a:r>
          </a:p>
          <a:p>
            <a:pPr>
              <a:lnSpc>
                <a:spcPct val="120000"/>
              </a:lnSpc>
            </a:pPr>
            <a:endParaRPr lang="en-US" dirty="0">
              <a:solidFill>
                <a:prstClr val="black"/>
              </a:solidFill>
              <a:latin typeface="Avenir Medium"/>
              <a:cs typeface="Avenir Medium"/>
            </a:endParaRPr>
          </a:p>
          <a:p>
            <a:pPr>
              <a:lnSpc>
                <a:spcPct val="120000"/>
              </a:lnSpc>
            </a:pPr>
            <a:r>
              <a:rPr lang="en-US" dirty="0" smtClean="0">
                <a:solidFill>
                  <a:prstClr val="black"/>
                </a:solidFill>
                <a:latin typeface="Avenir Medium"/>
                <a:cs typeface="Avenir Medium"/>
              </a:rPr>
              <a:t>HAPs are not associated with agricultural AD, but may become a factor if </a:t>
            </a:r>
            <a:br>
              <a:rPr lang="en-US" dirty="0" smtClean="0">
                <a:solidFill>
                  <a:prstClr val="black"/>
                </a:solidFill>
                <a:latin typeface="Avenir Medium"/>
                <a:cs typeface="Avenir Medium"/>
              </a:rPr>
            </a:br>
            <a:r>
              <a:rPr lang="en-US" dirty="0" smtClean="0">
                <a:solidFill>
                  <a:prstClr val="black"/>
                </a:solidFill>
                <a:latin typeface="Avenir Medium"/>
                <a:cs typeface="Avenir Medium"/>
              </a:rPr>
              <a:t>certain co-substrates are used.</a:t>
            </a:r>
          </a:p>
          <a:p>
            <a:pPr>
              <a:lnSpc>
                <a:spcPct val="120000"/>
              </a:lnSpc>
            </a:pPr>
            <a:endParaRPr lang="en-US" dirty="0">
              <a:solidFill>
                <a:prstClr val="black"/>
              </a:solidFill>
              <a:latin typeface="Arial Black"/>
              <a:cs typeface="Arial Black"/>
            </a:endParaRPr>
          </a:p>
          <a:p>
            <a:pPr>
              <a:lnSpc>
                <a:spcPct val="120000"/>
              </a:lnSpc>
            </a:pPr>
            <a:r>
              <a:rPr lang="en-US" dirty="0" smtClean="0">
                <a:solidFill>
                  <a:prstClr val="black"/>
                </a:solidFill>
                <a:latin typeface="Avenir Medium"/>
                <a:cs typeface="Avenir Medium"/>
              </a:rPr>
              <a:t>See a complete list of HAPs requiring permits at:</a:t>
            </a:r>
          </a:p>
          <a:p>
            <a:pPr>
              <a:lnSpc>
                <a:spcPct val="120000"/>
              </a:lnSpc>
            </a:pPr>
            <a:r>
              <a:rPr lang="en-US" i="1" dirty="0" smtClean="0">
                <a:solidFill>
                  <a:prstClr val="black"/>
                </a:solidFill>
                <a:latin typeface="Avenir Medium"/>
                <a:cs typeface="Avenir Medium"/>
              </a:rPr>
              <a:t>http://</a:t>
            </a:r>
            <a:r>
              <a:rPr lang="en-US" i="1" dirty="0" err="1" smtClean="0">
                <a:solidFill>
                  <a:prstClr val="black"/>
                </a:solidFill>
                <a:latin typeface="Avenir Medium"/>
                <a:cs typeface="Avenir Medium"/>
              </a:rPr>
              <a:t>www.epa.gov</a:t>
            </a:r>
            <a:r>
              <a:rPr lang="en-US" i="1" dirty="0" smtClean="0">
                <a:solidFill>
                  <a:prstClr val="black"/>
                </a:solidFill>
                <a:latin typeface="Avenir Medium"/>
                <a:cs typeface="Avenir Medium"/>
              </a:rPr>
              <a:t>/</a:t>
            </a:r>
            <a:r>
              <a:rPr lang="en-US" i="1" dirty="0" err="1" smtClean="0">
                <a:solidFill>
                  <a:prstClr val="black"/>
                </a:solidFill>
                <a:latin typeface="Avenir Medium"/>
                <a:cs typeface="Avenir Medium"/>
              </a:rPr>
              <a:t>ttn</a:t>
            </a:r>
            <a:r>
              <a:rPr lang="en-US" i="1" dirty="0" smtClean="0">
                <a:solidFill>
                  <a:prstClr val="black"/>
                </a:solidFill>
                <a:latin typeface="Avenir Medium"/>
                <a:cs typeface="Avenir Medium"/>
              </a:rPr>
              <a:t>/</a:t>
            </a:r>
            <a:r>
              <a:rPr lang="en-US" i="1" dirty="0" err="1" smtClean="0">
                <a:solidFill>
                  <a:prstClr val="black"/>
                </a:solidFill>
                <a:latin typeface="Avenir Medium"/>
                <a:cs typeface="Avenir Medium"/>
              </a:rPr>
              <a:t>atw</a:t>
            </a:r>
            <a:r>
              <a:rPr lang="en-US" i="1" dirty="0" smtClean="0">
                <a:solidFill>
                  <a:prstClr val="black"/>
                </a:solidFill>
                <a:latin typeface="Avenir Medium"/>
                <a:cs typeface="Avenir Medium"/>
              </a:rPr>
              <a:t>/188polls.html</a:t>
            </a:r>
            <a:endParaRPr lang="en-US" i="1" dirty="0">
              <a:solidFill>
                <a:prstClr val="black"/>
              </a:solidFill>
              <a:latin typeface="Avenir Medium"/>
              <a:cs typeface="Avenir Medium"/>
            </a:endParaRPr>
          </a:p>
        </p:txBody>
      </p:sp>
      <p:grpSp>
        <p:nvGrpSpPr>
          <p:cNvPr id="5" name="Group 4"/>
          <p:cNvGrpSpPr/>
          <p:nvPr/>
        </p:nvGrpSpPr>
        <p:grpSpPr>
          <a:xfrm>
            <a:off x="8098116" y="14530"/>
            <a:ext cx="830994" cy="634504"/>
            <a:chOff x="2066934" y="1319924"/>
            <a:chExt cx="3038142" cy="2464745"/>
          </a:xfrm>
        </p:grpSpPr>
        <p:sp>
          <p:nvSpPr>
            <p:cNvPr id="7" name="Oval 6"/>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ardrop 7"/>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66244749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5284650" cy="584776"/>
          </a:xfrm>
          <a:prstGeom prst="rect">
            <a:avLst/>
          </a:prstGeom>
          <a:noFill/>
        </p:spPr>
        <p:txBody>
          <a:bodyPr wrap="none" rtlCol="0">
            <a:spAutoFit/>
          </a:bodyPr>
          <a:lstStyle/>
          <a:p>
            <a:pPr defTabSz="914400"/>
            <a:r>
              <a:rPr lang="en-US" sz="3200" dirty="0" smtClean="0">
                <a:solidFill>
                  <a:prstClr val="white"/>
                </a:solidFill>
                <a:latin typeface="Avenir Heavy"/>
                <a:cs typeface="Avenir Heavy"/>
              </a:rPr>
              <a:t>Mandatory GHG reporting</a:t>
            </a:r>
            <a:endParaRPr lang="en-US" sz="3200" dirty="0">
              <a:solidFill>
                <a:prstClr val="white"/>
              </a:solidFill>
              <a:latin typeface="Avenir Heavy"/>
              <a:cs typeface="Avenir Heavy"/>
            </a:endParaRPr>
          </a:p>
        </p:txBody>
      </p:sp>
      <p:sp>
        <p:nvSpPr>
          <p:cNvPr id="6" name="TextBox 5"/>
          <p:cNvSpPr txBox="1"/>
          <p:nvPr/>
        </p:nvSpPr>
        <p:spPr>
          <a:xfrm>
            <a:off x="425618" y="787471"/>
            <a:ext cx="8712642" cy="5069082"/>
          </a:xfrm>
          <a:prstGeom prst="rect">
            <a:avLst/>
          </a:prstGeom>
          <a:noFill/>
        </p:spPr>
        <p:txBody>
          <a:bodyPr wrap="none" rtlCol="0">
            <a:spAutoFit/>
          </a:bodyPr>
          <a:lstStyle/>
          <a:p>
            <a:pPr>
              <a:lnSpc>
                <a:spcPct val="120000"/>
              </a:lnSpc>
            </a:pPr>
            <a:r>
              <a:rPr lang="en-US" dirty="0" smtClean="0">
                <a:solidFill>
                  <a:prstClr val="black"/>
                </a:solidFill>
                <a:latin typeface="Avenir Medium"/>
                <a:cs typeface="Avenir Medium"/>
              </a:rPr>
              <a:t>In 40 CFR part 98, US EPA has </a:t>
            </a:r>
            <a:r>
              <a:rPr lang="en-US" dirty="0" smtClean="0">
                <a:solidFill>
                  <a:prstClr val="black"/>
                </a:solidFill>
                <a:latin typeface="Arial Black"/>
                <a:cs typeface="Arial Black"/>
              </a:rPr>
              <a:t>mandated the reporting of greenhouse</a:t>
            </a:r>
            <a:br>
              <a:rPr lang="en-US" dirty="0" smtClean="0">
                <a:solidFill>
                  <a:prstClr val="black"/>
                </a:solidFill>
                <a:latin typeface="Arial Black"/>
                <a:cs typeface="Arial Black"/>
              </a:rPr>
            </a:br>
            <a:r>
              <a:rPr lang="en-US" dirty="0" smtClean="0">
                <a:solidFill>
                  <a:prstClr val="black"/>
                </a:solidFill>
                <a:latin typeface="Arial Black"/>
                <a:cs typeface="Arial Black"/>
              </a:rPr>
              <a:t>gases (GHG): </a:t>
            </a:r>
            <a:r>
              <a:rPr lang="en-US" dirty="0" smtClean="0">
                <a:solidFill>
                  <a:prstClr val="black"/>
                </a:solidFill>
                <a:latin typeface="Avenir Medium"/>
                <a:cs typeface="Avenir Medium"/>
              </a:rPr>
              <a:t>gases implicated in global climate change (aka global warming):</a:t>
            </a:r>
          </a:p>
          <a:p>
            <a:pPr marL="742950" lvl="1" indent="-285750">
              <a:lnSpc>
                <a:spcPct val="120000"/>
              </a:lnSpc>
              <a:buFont typeface="Arial"/>
              <a:buChar char="•"/>
            </a:pPr>
            <a:r>
              <a:rPr lang="en-US" dirty="0" smtClean="0">
                <a:solidFill>
                  <a:prstClr val="black"/>
                </a:solidFill>
                <a:latin typeface="Avenir Medium"/>
                <a:cs typeface="Avenir Medium"/>
              </a:rPr>
              <a:t>Carbon dioxide (CO</a:t>
            </a:r>
            <a:r>
              <a:rPr lang="en-US" sz="2400" baseline="-25000" dirty="0" smtClean="0">
                <a:solidFill>
                  <a:prstClr val="black"/>
                </a:solidFill>
                <a:latin typeface="Avenir Medium"/>
                <a:cs typeface="Avenir Medium"/>
              </a:rPr>
              <a:t>2</a:t>
            </a:r>
            <a:r>
              <a:rPr lang="en-US" dirty="0" smtClean="0">
                <a:solidFill>
                  <a:prstClr val="black"/>
                </a:solidFill>
                <a:latin typeface="Avenir Medium"/>
                <a:cs typeface="Avenir Medium"/>
              </a:rPr>
              <a:t>)</a:t>
            </a:r>
          </a:p>
          <a:p>
            <a:pPr marL="742950" lvl="1" indent="-285750">
              <a:lnSpc>
                <a:spcPct val="120000"/>
              </a:lnSpc>
              <a:buFont typeface="Arial"/>
              <a:buChar char="•"/>
            </a:pPr>
            <a:r>
              <a:rPr lang="en-US" dirty="0" smtClean="0">
                <a:solidFill>
                  <a:prstClr val="black"/>
                </a:solidFill>
                <a:latin typeface="Avenir Medium"/>
                <a:cs typeface="Avenir Medium"/>
              </a:rPr>
              <a:t>Nitrous oxide (N</a:t>
            </a:r>
            <a:r>
              <a:rPr lang="en-US" sz="2400" baseline="-25000" dirty="0" smtClean="0">
                <a:solidFill>
                  <a:prstClr val="black"/>
                </a:solidFill>
                <a:latin typeface="Avenir Medium"/>
                <a:cs typeface="Avenir Medium"/>
              </a:rPr>
              <a:t>2</a:t>
            </a:r>
            <a:r>
              <a:rPr lang="en-US" dirty="0" smtClean="0">
                <a:solidFill>
                  <a:prstClr val="black"/>
                </a:solidFill>
                <a:latin typeface="Avenir Medium"/>
                <a:cs typeface="Avenir Medium"/>
              </a:rPr>
              <a:t>O)</a:t>
            </a:r>
          </a:p>
          <a:p>
            <a:pPr marL="742950" lvl="1" indent="-285750">
              <a:lnSpc>
                <a:spcPct val="120000"/>
              </a:lnSpc>
              <a:buFont typeface="Arial"/>
              <a:buChar char="•"/>
            </a:pPr>
            <a:r>
              <a:rPr lang="en-US" dirty="0" smtClean="0">
                <a:solidFill>
                  <a:prstClr val="black"/>
                </a:solidFill>
                <a:latin typeface="Avenir Medium"/>
                <a:cs typeface="Avenir Medium"/>
              </a:rPr>
              <a:t>Methane (CH</a:t>
            </a:r>
            <a:r>
              <a:rPr lang="en-US" sz="2400" baseline="-25000" dirty="0" smtClean="0">
                <a:solidFill>
                  <a:prstClr val="black"/>
                </a:solidFill>
                <a:latin typeface="Avenir Medium"/>
                <a:cs typeface="Avenir Medium"/>
              </a:rPr>
              <a:t>4</a:t>
            </a:r>
            <a:r>
              <a:rPr lang="en-US" dirty="0" smtClean="0">
                <a:solidFill>
                  <a:prstClr val="black"/>
                </a:solidFill>
                <a:latin typeface="Avenir Medium"/>
                <a:cs typeface="Avenir Medium"/>
              </a:rPr>
              <a:t>)</a:t>
            </a:r>
          </a:p>
          <a:p>
            <a:pPr marL="742950" lvl="1" indent="-285750">
              <a:lnSpc>
                <a:spcPct val="120000"/>
              </a:lnSpc>
              <a:buFont typeface="Arial"/>
              <a:buChar char="•"/>
            </a:pPr>
            <a:endParaRPr lang="en-US" dirty="0">
              <a:solidFill>
                <a:prstClr val="black"/>
              </a:solidFill>
              <a:latin typeface="Avenir Medium"/>
              <a:cs typeface="Avenir Medium"/>
            </a:endParaRPr>
          </a:p>
          <a:p>
            <a:pPr>
              <a:lnSpc>
                <a:spcPct val="120000"/>
              </a:lnSpc>
            </a:pPr>
            <a:r>
              <a:rPr lang="en-US" dirty="0" smtClean="0">
                <a:solidFill>
                  <a:prstClr val="black"/>
                </a:solidFill>
                <a:latin typeface="Avenir Medium"/>
                <a:cs typeface="Avenir Medium"/>
              </a:rPr>
              <a:t>See 40 CFR 98 Subpart A Table A-3 for a list of all facilities that must comply:</a:t>
            </a:r>
          </a:p>
          <a:p>
            <a:pPr marL="742950" lvl="1" indent="-285750">
              <a:lnSpc>
                <a:spcPct val="120000"/>
              </a:lnSpc>
              <a:buFont typeface="Arial"/>
              <a:buChar char="•"/>
            </a:pPr>
            <a:r>
              <a:rPr lang="en-US" dirty="0" smtClean="0">
                <a:solidFill>
                  <a:prstClr val="black"/>
                </a:solidFill>
                <a:latin typeface="Avenir Medium"/>
                <a:cs typeface="Avenir Medium"/>
              </a:rPr>
              <a:t>Manure management facilities with combined CH</a:t>
            </a:r>
            <a:r>
              <a:rPr lang="en-US" sz="2400" baseline="-25000" dirty="0" smtClean="0">
                <a:solidFill>
                  <a:prstClr val="black"/>
                </a:solidFill>
                <a:latin typeface="Avenir Medium"/>
                <a:cs typeface="Avenir Medium"/>
              </a:rPr>
              <a:t>4</a:t>
            </a:r>
            <a:r>
              <a:rPr lang="en-US" dirty="0" smtClean="0">
                <a:solidFill>
                  <a:prstClr val="black"/>
                </a:solidFill>
                <a:latin typeface="Avenir Medium"/>
                <a:cs typeface="Avenir Medium"/>
              </a:rPr>
              <a:t> / N</a:t>
            </a:r>
            <a:r>
              <a:rPr lang="en-US" sz="2400" baseline="-25000" dirty="0" smtClean="0">
                <a:solidFill>
                  <a:prstClr val="black"/>
                </a:solidFill>
                <a:latin typeface="Avenir Medium"/>
                <a:cs typeface="Avenir Medium"/>
              </a:rPr>
              <a:t>2</a:t>
            </a:r>
            <a:r>
              <a:rPr lang="en-US" dirty="0" smtClean="0">
                <a:solidFill>
                  <a:prstClr val="black"/>
                </a:solidFill>
                <a:latin typeface="Avenir Medium"/>
                <a:cs typeface="Avenir Medium"/>
              </a:rPr>
              <a:t>O emissions of</a:t>
            </a:r>
            <a:br>
              <a:rPr lang="en-US" dirty="0" smtClean="0">
                <a:solidFill>
                  <a:prstClr val="black"/>
                </a:solidFill>
                <a:latin typeface="Avenir Medium"/>
                <a:cs typeface="Avenir Medium"/>
              </a:rPr>
            </a:br>
            <a:r>
              <a:rPr lang="en-US" u="sng" dirty="0" smtClean="0">
                <a:solidFill>
                  <a:prstClr val="black"/>
                </a:solidFill>
                <a:latin typeface="Avenir Medium"/>
                <a:cs typeface="Avenir Medium"/>
              </a:rPr>
              <a:t>&gt;</a:t>
            </a:r>
            <a:r>
              <a:rPr lang="en-US" dirty="0" smtClean="0">
                <a:solidFill>
                  <a:prstClr val="black"/>
                </a:solidFill>
                <a:latin typeface="Avenir Medium"/>
                <a:cs typeface="Avenir Medium"/>
              </a:rPr>
              <a:t> 25,000 metric tons of CO</a:t>
            </a:r>
            <a:r>
              <a:rPr lang="en-US" sz="2400" baseline="-25000" dirty="0" smtClean="0">
                <a:solidFill>
                  <a:prstClr val="black"/>
                </a:solidFill>
                <a:latin typeface="Avenir Medium"/>
                <a:cs typeface="Avenir Medium"/>
              </a:rPr>
              <a:t>2</a:t>
            </a:r>
            <a:r>
              <a:rPr lang="en-US" dirty="0" smtClean="0">
                <a:solidFill>
                  <a:prstClr val="black"/>
                </a:solidFill>
                <a:latin typeface="Avenir Medium"/>
                <a:cs typeface="Avenir Medium"/>
              </a:rPr>
              <a:t> equivalents / year  [This includes AD] </a:t>
            </a:r>
          </a:p>
          <a:p>
            <a:pPr marL="742950" lvl="1" indent="-285750">
              <a:lnSpc>
                <a:spcPct val="120000"/>
              </a:lnSpc>
              <a:buFont typeface="Arial"/>
              <a:buChar char="•"/>
            </a:pPr>
            <a:r>
              <a:rPr lang="en-US" dirty="0" smtClean="0">
                <a:solidFill>
                  <a:prstClr val="black"/>
                </a:solidFill>
                <a:latin typeface="Avenir Medium"/>
                <a:cs typeface="Avenir Medium"/>
              </a:rPr>
              <a:t>However, if the maximum input capacity for all fuel combustion equipment</a:t>
            </a:r>
            <a:br>
              <a:rPr lang="en-US" dirty="0" smtClean="0">
                <a:solidFill>
                  <a:prstClr val="black"/>
                </a:solidFill>
                <a:latin typeface="Avenir Medium"/>
                <a:cs typeface="Avenir Medium"/>
              </a:rPr>
            </a:br>
            <a:r>
              <a:rPr lang="en-US" dirty="0" smtClean="0">
                <a:solidFill>
                  <a:prstClr val="black"/>
                </a:solidFill>
                <a:latin typeface="Avenir Medium"/>
                <a:cs typeface="Avenir Medium"/>
              </a:rPr>
              <a:t>is &lt; 30 million Btu / hour, it is assumed that carbon output will be less</a:t>
            </a:r>
            <a:br>
              <a:rPr lang="en-US" dirty="0" smtClean="0">
                <a:solidFill>
                  <a:prstClr val="black"/>
                </a:solidFill>
                <a:latin typeface="Avenir Medium"/>
                <a:cs typeface="Avenir Medium"/>
              </a:rPr>
            </a:br>
            <a:r>
              <a:rPr lang="en-US" dirty="0" smtClean="0">
                <a:solidFill>
                  <a:prstClr val="black"/>
                </a:solidFill>
                <a:latin typeface="Avenir Medium"/>
                <a:cs typeface="Avenir Medium"/>
              </a:rPr>
              <a:t>than 25,000 metric tons / year and the facility is exempt</a:t>
            </a:r>
          </a:p>
          <a:p>
            <a:pPr marL="742950" lvl="1" indent="-285750">
              <a:lnSpc>
                <a:spcPct val="120000"/>
              </a:lnSpc>
              <a:buFont typeface="Arial"/>
              <a:buChar char="•"/>
            </a:pPr>
            <a:r>
              <a:rPr lang="en-US" dirty="0" smtClean="0">
                <a:solidFill>
                  <a:prstClr val="black"/>
                </a:solidFill>
                <a:latin typeface="Avenir Medium"/>
                <a:cs typeface="Avenir Medium"/>
              </a:rPr>
              <a:t>When reporting is required, the method </a:t>
            </a:r>
            <a:r>
              <a:rPr lang="en-US" dirty="0">
                <a:solidFill>
                  <a:prstClr val="black"/>
                </a:solidFill>
                <a:latin typeface="Avenir Medium"/>
                <a:cs typeface="Avenir Medium"/>
              </a:rPr>
              <a:t>of calculation and categories of </a:t>
            </a:r>
            <a:r>
              <a:rPr lang="en-US" dirty="0" smtClean="0">
                <a:solidFill>
                  <a:prstClr val="black"/>
                </a:solidFill>
                <a:latin typeface="Avenir Medium"/>
                <a:cs typeface="Avenir Medium"/>
              </a:rPr>
              <a:t/>
            </a:r>
            <a:br>
              <a:rPr lang="en-US" dirty="0" smtClean="0">
                <a:solidFill>
                  <a:prstClr val="black"/>
                </a:solidFill>
                <a:latin typeface="Avenir Medium"/>
                <a:cs typeface="Avenir Medium"/>
              </a:rPr>
            </a:br>
            <a:r>
              <a:rPr lang="en-US" dirty="0" smtClean="0">
                <a:solidFill>
                  <a:prstClr val="black"/>
                </a:solidFill>
                <a:latin typeface="Avenir Medium"/>
                <a:cs typeface="Avenir Medium"/>
              </a:rPr>
              <a:t>emission and reporting are specified!</a:t>
            </a:r>
            <a:endParaRPr lang="en-US" dirty="0">
              <a:solidFill>
                <a:prstClr val="black"/>
              </a:solidFill>
              <a:latin typeface="Avenir Medium"/>
              <a:cs typeface="Avenir Medium"/>
            </a:endParaRPr>
          </a:p>
          <a:p>
            <a:pPr marL="742950" lvl="1" indent="-285750">
              <a:lnSpc>
                <a:spcPct val="120000"/>
              </a:lnSpc>
              <a:buFont typeface="Arial"/>
              <a:buChar char="•"/>
            </a:pPr>
            <a:endParaRPr lang="en-US" dirty="0">
              <a:solidFill>
                <a:prstClr val="black"/>
              </a:solidFill>
              <a:latin typeface="Avenir Medium"/>
              <a:cs typeface="Avenir Medium"/>
            </a:endParaRPr>
          </a:p>
        </p:txBody>
      </p:sp>
      <p:sp>
        <p:nvSpPr>
          <p:cNvPr id="4" name="Right Bracket 3"/>
          <p:cNvSpPr/>
          <p:nvPr/>
        </p:nvSpPr>
        <p:spPr>
          <a:xfrm>
            <a:off x="3575608" y="1590440"/>
            <a:ext cx="135626" cy="850700"/>
          </a:xfrm>
          <a:prstGeom prst="rightBracket">
            <a:avLst/>
          </a:pr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7" name="Straight Arrow Connector 6"/>
          <p:cNvCxnSpPr>
            <a:stCxn id="4" idx="2"/>
          </p:cNvCxnSpPr>
          <p:nvPr/>
        </p:nvCxnSpPr>
        <p:spPr>
          <a:xfrm>
            <a:off x="3711234" y="2015790"/>
            <a:ext cx="447535" cy="1452"/>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4133867" y="1820124"/>
            <a:ext cx="2609312" cy="369332"/>
          </a:xfrm>
          <a:prstGeom prst="rect">
            <a:avLst/>
          </a:prstGeom>
          <a:noFill/>
        </p:spPr>
        <p:txBody>
          <a:bodyPr wrap="none" rtlCol="0">
            <a:spAutoFit/>
          </a:bodyPr>
          <a:lstStyle/>
          <a:p>
            <a:r>
              <a:rPr lang="en-US" dirty="0" smtClean="0">
                <a:latin typeface="Avenir Medium"/>
                <a:cs typeface="Avenir Medium"/>
              </a:rPr>
              <a:t>GHGs produced by AD</a:t>
            </a:r>
            <a:endParaRPr lang="en-US" dirty="0">
              <a:latin typeface="Avenir Medium"/>
              <a:cs typeface="Avenir Medium"/>
            </a:endParaRPr>
          </a:p>
        </p:txBody>
      </p:sp>
      <p:grpSp>
        <p:nvGrpSpPr>
          <p:cNvPr id="9" name="Group 8"/>
          <p:cNvGrpSpPr/>
          <p:nvPr/>
        </p:nvGrpSpPr>
        <p:grpSpPr>
          <a:xfrm>
            <a:off x="8098116" y="14530"/>
            <a:ext cx="830994" cy="634504"/>
            <a:chOff x="2066934" y="1319924"/>
            <a:chExt cx="3038142" cy="2464745"/>
          </a:xfrm>
        </p:grpSpPr>
        <p:sp>
          <p:nvSpPr>
            <p:cNvPr id="10" name="Oval 9"/>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ardrop 10"/>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31516568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7263527" cy="584776"/>
          </a:xfrm>
          <a:prstGeom prst="rect">
            <a:avLst/>
          </a:prstGeom>
          <a:noFill/>
        </p:spPr>
        <p:txBody>
          <a:bodyPr wrap="none" rtlCol="0">
            <a:spAutoFit/>
          </a:bodyPr>
          <a:lstStyle/>
          <a:p>
            <a:pPr defTabSz="914400"/>
            <a:r>
              <a:rPr lang="en-US" sz="3200" dirty="0" smtClean="0">
                <a:solidFill>
                  <a:prstClr val="white"/>
                </a:solidFill>
                <a:latin typeface="Avenir Heavy"/>
                <a:cs typeface="Avenir Heavy"/>
              </a:rPr>
              <a:t>Emergency planning &amp; right to know</a:t>
            </a:r>
            <a:endParaRPr lang="en-US" sz="3200" dirty="0">
              <a:solidFill>
                <a:prstClr val="white"/>
              </a:solidFill>
              <a:latin typeface="Avenir Heavy"/>
              <a:cs typeface="Avenir Heavy"/>
            </a:endParaRPr>
          </a:p>
        </p:txBody>
      </p:sp>
      <p:sp>
        <p:nvSpPr>
          <p:cNvPr id="6" name="TextBox 5"/>
          <p:cNvSpPr txBox="1"/>
          <p:nvPr/>
        </p:nvSpPr>
        <p:spPr>
          <a:xfrm>
            <a:off x="425618" y="787471"/>
            <a:ext cx="8394365" cy="4108818"/>
          </a:xfrm>
          <a:prstGeom prst="rect">
            <a:avLst/>
          </a:prstGeom>
          <a:noFill/>
        </p:spPr>
        <p:txBody>
          <a:bodyPr wrap="none" rtlCol="0">
            <a:spAutoFit/>
          </a:bodyPr>
          <a:lstStyle/>
          <a:p>
            <a:pPr>
              <a:lnSpc>
                <a:spcPct val="120000"/>
              </a:lnSpc>
            </a:pPr>
            <a:r>
              <a:rPr lang="en-US" dirty="0" smtClean="0">
                <a:solidFill>
                  <a:prstClr val="black"/>
                </a:solidFill>
                <a:latin typeface="Avenir Medium"/>
                <a:cs typeface="Avenir Medium"/>
              </a:rPr>
              <a:t>The Federal Emergency Planning and Community Right to Know Act of 1976</a:t>
            </a:r>
            <a:br>
              <a:rPr lang="en-US" dirty="0" smtClean="0">
                <a:solidFill>
                  <a:prstClr val="black"/>
                </a:solidFill>
                <a:latin typeface="Avenir Medium"/>
                <a:cs typeface="Avenir Medium"/>
              </a:rPr>
            </a:br>
            <a:r>
              <a:rPr lang="en-US" dirty="0" smtClean="0">
                <a:solidFill>
                  <a:prstClr val="black"/>
                </a:solidFill>
                <a:latin typeface="Avenir Medium"/>
                <a:cs typeface="Avenir Medium"/>
              </a:rPr>
              <a:t>(EPCRA) covers</a:t>
            </a:r>
            <a:r>
              <a:rPr lang="en-US" dirty="0" smtClean="0">
                <a:solidFill>
                  <a:prstClr val="black"/>
                </a:solidFill>
                <a:latin typeface="Arial Black"/>
                <a:cs typeface="Arial Black"/>
              </a:rPr>
              <a:t> planning requirements for chemical emergencies.</a:t>
            </a:r>
          </a:p>
          <a:p>
            <a:pPr>
              <a:lnSpc>
                <a:spcPct val="120000"/>
              </a:lnSpc>
            </a:pPr>
            <a:r>
              <a:rPr lang="en-US" dirty="0" smtClean="0">
                <a:solidFill>
                  <a:prstClr val="black"/>
                </a:solidFill>
                <a:latin typeface="Avenir Medium"/>
                <a:cs typeface="Avenir Medium"/>
              </a:rPr>
              <a:t>Any hazardous chemicals above threshold limits must be reported to state and </a:t>
            </a:r>
            <a:br>
              <a:rPr lang="en-US" dirty="0" smtClean="0">
                <a:solidFill>
                  <a:prstClr val="black"/>
                </a:solidFill>
                <a:latin typeface="Avenir Medium"/>
                <a:cs typeface="Avenir Medium"/>
              </a:rPr>
            </a:br>
            <a:r>
              <a:rPr lang="en-US" dirty="0" smtClean="0">
                <a:solidFill>
                  <a:prstClr val="black"/>
                </a:solidFill>
                <a:latin typeface="Avenir Medium"/>
                <a:cs typeface="Avenir Medium"/>
              </a:rPr>
              <a:t>local authorities to facilitate emergency planning. </a:t>
            </a:r>
          </a:p>
          <a:p>
            <a:pPr marL="742950" lvl="1" indent="-285750">
              <a:lnSpc>
                <a:spcPct val="120000"/>
              </a:lnSpc>
              <a:buFont typeface="Arial"/>
              <a:buChar char="•"/>
            </a:pPr>
            <a:r>
              <a:rPr lang="en-US" dirty="0" smtClean="0">
                <a:solidFill>
                  <a:prstClr val="black"/>
                </a:solidFill>
                <a:latin typeface="Avenir Medium"/>
                <a:cs typeface="Avenir Medium"/>
              </a:rPr>
              <a:t>Chemicals are listed in 40 CFR Part 302, Table 302.4/</a:t>
            </a:r>
          </a:p>
          <a:p>
            <a:pPr marL="742950" lvl="1" indent="-285750">
              <a:lnSpc>
                <a:spcPct val="120000"/>
              </a:lnSpc>
              <a:buFont typeface="Arial"/>
              <a:buChar char="•"/>
            </a:pPr>
            <a:r>
              <a:rPr lang="en-US" dirty="0" smtClean="0">
                <a:solidFill>
                  <a:prstClr val="black"/>
                </a:solidFill>
                <a:latin typeface="Avenir Medium"/>
                <a:cs typeface="Avenir Medium"/>
              </a:rPr>
              <a:t>Any emissions or spills into air or water of &gt; 100 </a:t>
            </a:r>
            <a:r>
              <a:rPr lang="en-US" dirty="0" err="1" smtClean="0">
                <a:solidFill>
                  <a:prstClr val="black"/>
                </a:solidFill>
                <a:latin typeface="Avenir Medium"/>
                <a:cs typeface="Avenir Medium"/>
              </a:rPr>
              <a:t>lb</a:t>
            </a:r>
            <a:r>
              <a:rPr lang="en-US" dirty="0" smtClean="0">
                <a:solidFill>
                  <a:prstClr val="black"/>
                </a:solidFill>
                <a:latin typeface="Avenir Medium"/>
                <a:cs typeface="Avenir Medium"/>
              </a:rPr>
              <a:t> in 24 hours must be </a:t>
            </a:r>
            <a:br>
              <a:rPr lang="en-US" dirty="0" smtClean="0">
                <a:solidFill>
                  <a:prstClr val="black"/>
                </a:solidFill>
                <a:latin typeface="Avenir Medium"/>
                <a:cs typeface="Avenir Medium"/>
              </a:rPr>
            </a:br>
            <a:r>
              <a:rPr lang="en-US" dirty="0" smtClean="0">
                <a:solidFill>
                  <a:prstClr val="black"/>
                </a:solidFill>
                <a:latin typeface="Avenir Medium"/>
                <a:cs typeface="Avenir Medium"/>
              </a:rPr>
              <a:t>reported to state, local and the National Response Center.</a:t>
            </a:r>
            <a:endParaRPr lang="en-US" dirty="0">
              <a:solidFill>
                <a:prstClr val="black"/>
              </a:solidFill>
              <a:latin typeface="Avenir Medium"/>
              <a:cs typeface="Avenir Medium"/>
            </a:endParaRPr>
          </a:p>
          <a:p>
            <a:pPr>
              <a:lnSpc>
                <a:spcPct val="120000"/>
              </a:lnSpc>
            </a:pPr>
            <a:endParaRPr lang="en-US" dirty="0" smtClean="0">
              <a:solidFill>
                <a:prstClr val="black"/>
              </a:solidFill>
              <a:latin typeface="Avenir Medium"/>
              <a:cs typeface="Avenir Medium"/>
            </a:endParaRPr>
          </a:p>
          <a:p>
            <a:pPr>
              <a:lnSpc>
                <a:spcPct val="120000"/>
              </a:lnSpc>
            </a:pPr>
            <a:r>
              <a:rPr lang="en-US" dirty="0" smtClean="0">
                <a:solidFill>
                  <a:prstClr val="black"/>
                </a:solidFill>
                <a:latin typeface="Avenir Medium"/>
                <a:cs typeface="Avenir Medium"/>
              </a:rPr>
              <a:t>For AD systems, chemicals of concern include:</a:t>
            </a:r>
          </a:p>
          <a:p>
            <a:pPr>
              <a:lnSpc>
                <a:spcPct val="120000"/>
              </a:lnSpc>
            </a:pPr>
            <a:endParaRPr lang="en-US" sz="1000" dirty="0" smtClean="0">
              <a:solidFill>
                <a:prstClr val="black"/>
              </a:solidFill>
              <a:latin typeface="Avenir Medium"/>
              <a:cs typeface="Avenir Medium"/>
            </a:endParaRPr>
          </a:p>
          <a:p>
            <a:pPr marL="742950" lvl="1" indent="-285750">
              <a:lnSpc>
                <a:spcPct val="120000"/>
              </a:lnSpc>
              <a:buFont typeface="Arial"/>
              <a:buChar char="•"/>
            </a:pPr>
            <a:r>
              <a:rPr lang="en-US" dirty="0" smtClean="0">
                <a:solidFill>
                  <a:prstClr val="black"/>
                </a:solidFill>
                <a:latin typeface="Avenir Medium"/>
                <a:cs typeface="Avenir Medium"/>
              </a:rPr>
              <a:t>Ammonia (NH</a:t>
            </a:r>
            <a:r>
              <a:rPr lang="en-US" sz="2400" baseline="-25000" dirty="0" smtClean="0">
                <a:solidFill>
                  <a:prstClr val="black"/>
                </a:solidFill>
                <a:latin typeface="Avenir Medium"/>
                <a:cs typeface="Avenir Medium"/>
              </a:rPr>
              <a:t>3</a:t>
            </a:r>
            <a:r>
              <a:rPr lang="en-US" dirty="0" smtClean="0">
                <a:solidFill>
                  <a:prstClr val="black"/>
                </a:solidFill>
                <a:latin typeface="Avenir Medium"/>
                <a:cs typeface="Avenir Medium"/>
              </a:rPr>
              <a:t>)			5,000-gallon spill @ 2,400 mg/L</a:t>
            </a:r>
          </a:p>
          <a:p>
            <a:pPr lvl="1">
              <a:lnSpc>
                <a:spcPct val="120000"/>
              </a:lnSpc>
            </a:pPr>
            <a:endParaRPr lang="en-US" sz="1000" dirty="0" smtClean="0">
              <a:solidFill>
                <a:prstClr val="black"/>
              </a:solidFill>
              <a:latin typeface="Avenir Medium"/>
              <a:cs typeface="Avenir Medium"/>
            </a:endParaRPr>
          </a:p>
          <a:p>
            <a:pPr marL="742950" lvl="1" indent="-285750">
              <a:lnSpc>
                <a:spcPct val="120000"/>
              </a:lnSpc>
              <a:buFont typeface="Arial"/>
              <a:buChar char="•"/>
            </a:pPr>
            <a:r>
              <a:rPr lang="en-US" dirty="0" smtClean="0">
                <a:solidFill>
                  <a:prstClr val="black"/>
                </a:solidFill>
                <a:latin typeface="Avenir Medium"/>
                <a:cs typeface="Avenir Medium"/>
              </a:rPr>
              <a:t>Hydrogen sulfide (H</a:t>
            </a:r>
            <a:r>
              <a:rPr lang="en-US" sz="2400" baseline="-25000" dirty="0" smtClean="0">
                <a:solidFill>
                  <a:prstClr val="black"/>
                </a:solidFill>
                <a:latin typeface="Avenir Medium"/>
                <a:cs typeface="Avenir Medium"/>
              </a:rPr>
              <a:t>2</a:t>
            </a:r>
            <a:r>
              <a:rPr lang="en-US" dirty="0" smtClean="0">
                <a:solidFill>
                  <a:prstClr val="black"/>
                </a:solidFill>
                <a:latin typeface="Avenir Medium"/>
                <a:cs typeface="Avenir Medium"/>
              </a:rPr>
              <a:t>S)		50,000 cubic yards of biogas &gt; 100 ppm</a:t>
            </a:r>
          </a:p>
        </p:txBody>
      </p:sp>
      <p:grpSp>
        <p:nvGrpSpPr>
          <p:cNvPr id="5" name="Group 4"/>
          <p:cNvGrpSpPr/>
          <p:nvPr/>
        </p:nvGrpSpPr>
        <p:grpSpPr>
          <a:xfrm>
            <a:off x="8098116" y="14530"/>
            <a:ext cx="830994" cy="634504"/>
            <a:chOff x="2066934" y="1319924"/>
            <a:chExt cx="3038142" cy="2464745"/>
          </a:xfrm>
        </p:grpSpPr>
        <p:sp>
          <p:nvSpPr>
            <p:cNvPr id="7" name="Oval 6"/>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ardrop 7"/>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22983785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4" name="TextBox 3"/>
          <p:cNvSpPr txBox="1"/>
          <p:nvPr/>
        </p:nvSpPr>
        <p:spPr>
          <a:xfrm>
            <a:off x="1997210" y="2418051"/>
            <a:ext cx="5273176" cy="646331"/>
          </a:xfrm>
          <a:prstGeom prst="rect">
            <a:avLst/>
          </a:prstGeom>
          <a:noFill/>
        </p:spPr>
        <p:txBody>
          <a:bodyPr wrap="none" rtlCol="0">
            <a:spAutoFit/>
          </a:bodyPr>
          <a:lstStyle/>
          <a:p>
            <a:pPr algn="ctr"/>
            <a:r>
              <a:rPr lang="en-US" sz="3600" i="1" dirty="0" smtClean="0">
                <a:solidFill>
                  <a:prstClr val="black"/>
                </a:solidFill>
                <a:latin typeface="Avenir Black"/>
                <a:cs typeface="Avenir Black"/>
              </a:rPr>
              <a:t>State regulation of AD</a:t>
            </a:r>
            <a:endParaRPr lang="en-US" sz="3600" i="1" dirty="0">
              <a:solidFill>
                <a:prstClr val="black"/>
              </a:solidFill>
              <a:latin typeface="Avenir Black"/>
              <a:cs typeface="Avenir Black"/>
            </a:endParaRPr>
          </a:p>
        </p:txBody>
      </p:sp>
      <p:grpSp>
        <p:nvGrpSpPr>
          <p:cNvPr id="5" name="Group 4"/>
          <p:cNvGrpSpPr/>
          <p:nvPr/>
        </p:nvGrpSpPr>
        <p:grpSpPr>
          <a:xfrm>
            <a:off x="8098116" y="14530"/>
            <a:ext cx="830994" cy="634504"/>
            <a:chOff x="2066934" y="1319924"/>
            <a:chExt cx="3038142" cy="2464745"/>
          </a:xfrm>
        </p:grpSpPr>
        <p:sp>
          <p:nvSpPr>
            <p:cNvPr id="6" name="Oval 5"/>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ardrop 6"/>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543183052"/>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7275283" cy="584776"/>
          </a:xfrm>
          <a:prstGeom prst="rect">
            <a:avLst/>
          </a:prstGeom>
          <a:noFill/>
        </p:spPr>
        <p:txBody>
          <a:bodyPr wrap="none" rtlCol="0">
            <a:spAutoFit/>
          </a:bodyPr>
          <a:lstStyle/>
          <a:p>
            <a:pPr defTabSz="914400"/>
            <a:r>
              <a:rPr lang="en-US" sz="3200" dirty="0" smtClean="0">
                <a:solidFill>
                  <a:prstClr val="white"/>
                </a:solidFill>
                <a:latin typeface="Avenir Heavy"/>
                <a:cs typeface="Avenir Heavy"/>
              </a:rPr>
              <a:t>Who regulates AD at the state level?</a:t>
            </a:r>
            <a:endParaRPr lang="en-US" sz="3200" dirty="0">
              <a:solidFill>
                <a:prstClr val="white"/>
              </a:solidFill>
              <a:latin typeface="Avenir Heavy"/>
              <a:cs typeface="Avenir Heavy"/>
            </a:endParaRPr>
          </a:p>
        </p:txBody>
      </p:sp>
      <p:sp>
        <p:nvSpPr>
          <p:cNvPr id="6" name="TextBox 5"/>
          <p:cNvSpPr txBox="1"/>
          <p:nvPr/>
        </p:nvSpPr>
        <p:spPr>
          <a:xfrm>
            <a:off x="425618" y="787471"/>
            <a:ext cx="8625437" cy="4958281"/>
          </a:xfrm>
          <a:prstGeom prst="rect">
            <a:avLst/>
          </a:prstGeom>
          <a:noFill/>
        </p:spPr>
        <p:txBody>
          <a:bodyPr wrap="none" rtlCol="0">
            <a:spAutoFit/>
          </a:bodyPr>
          <a:lstStyle/>
          <a:p>
            <a:pPr>
              <a:lnSpc>
                <a:spcPct val="120000"/>
              </a:lnSpc>
            </a:pPr>
            <a:r>
              <a:rPr lang="en-US" dirty="0" smtClean="0">
                <a:solidFill>
                  <a:prstClr val="black"/>
                </a:solidFill>
                <a:latin typeface="Avenir Medium"/>
                <a:cs typeface="Avenir Medium"/>
              </a:rPr>
              <a:t>The agency responsible for regulating AD at the state level varies state-to-state.</a:t>
            </a:r>
          </a:p>
          <a:p>
            <a:pPr>
              <a:lnSpc>
                <a:spcPct val="120000"/>
              </a:lnSpc>
            </a:pPr>
            <a:endParaRPr lang="en-US" sz="800" dirty="0" smtClean="0">
              <a:solidFill>
                <a:prstClr val="black"/>
              </a:solidFill>
              <a:latin typeface="Avenir Medium"/>
              <a:cs typeface="Avenir Medium"/>
            </a:endParaRPr>
          </a:p>
          <a:p>
            <a:pPr>
              <a:lnSpc>
                <a:spcPct val="120000"/>
              </a:lnSpc>
            </a:pPr>
            <a:r>
              <a:rPr lang="en-US" dirty="0" smtClean="0">
                <a:solidFill>
                  <a:prstClr val="black"/>
                </a:solidFill>
                <a:latin typeface="Avenir Medium"/>
                <a:cs typeface="Avenir Medium"/>
              </a:rPr>
              <a:t>The regulatory agency is sometimes determined by the nature of feedstock used</a:t>
            </a:r>
            <a:br>
              <a:rPr lang="en-US" dirty="0" smtClean="0">
                <a:solidFill>
                  <a:prstClr val="black"/>
                </a:solidFill>
                <a:latin typeface="Avenir Medium"/>
                <a:cs typeface="Avenir Medium"/>
              </a:rPr>
            </a:br>
            <a:r>
              <a:rPr lang="en-US" dirty="0" smtClean="0">
                <a:solidFill>
                  <a:prstClr val="black"/>
                </a:solidFill>
                <a:latin typeface="Avenir Medium"/>
                <a:cs typeface="Avenir Medium"/>
              </a:rPr>
              <a:t>at the AD facility:</a:t>
            </a:r>
          </a:p>
          <a:p>
            <a:pPr>
              <a:lnSpc>
                <a:spcPct val="120000"/>
              </a:lnSpc>
            </a:pPr>
            <a:endParaRPr lang="en-US" sz="1000" dirty="0" smtClean="0">
              <a:solidFill>
                <a:prstClr val="black"/>
              </a:solidFill>
              <a:latin typeface="Avenir Medium"/>
              <a:cs typeface="Avenir Medium"/>
            </a:endParaRPr>
          </a:p>
          <a:p>
            <a:pPr marL="285750" indent="-285750">
              <a:lnSpc>
                <a:spcPct val="120000"/>
              </a:lnSpc>
              <a:buFont typeface="Arial"/>
              <a:buChar char="•"/>
            </a:pPr>
            <a:r>
              <a:rPr lang="en-US" dirty="0" smtClean="0">
                <a:solidFill>
                  <a:prstClr val="black"/>
                </a:solidFill>
                <a:latin typeface="Avenir Medium"/>
                <a:cs typeface="Avenir Medium"/>
              </a:rPr>
              <a:t>On-farm AD with farm-derived feedstock is often covered by NPDES permits.</a:t>
            </a:r>
          </a:p>
          <a:p>
            <a:pPr>
              <a:lnSpc>
                <a:spcPct val="120000"/>
              </a:lnSpc>
            </a:pPr>
            <a:endParaRPr lang="en-US" sz="1000" dirty="0" smtClean="0">
              <a:solidFill>
                <a:prstClr val="black"/>
              </a:solidFill>
              <a:latin typeface="Avenir Medium"/>
              <a:cs typeface="Avenir Medium"/>
            </a:endParaRPr>
          </a:p>
          <a:p>
            <a:pPr marL="285750" indent="-285750">
              <a:lnSpc>
                <a:spcPct val="120000"/>
              </a:lnSpc>
              <a:buFont typeface="Arial"/>
              <a:buChar char="•"/>
            </a:pPr>
            <a:r>
              <a:rPr lang="en-US" dirty="0" smtClean="0">
                <a:solidFill>
                  <a:prstClr val="black"/>
                </a:solidFill>
                <a:latin typeface="Avenir Medium"/>
                <a:cs typeface="Avenir Medium"/>
              </a:rPr>
              <a:t>Feedstock derived from municipal &amp; industrial solid waste is often</a:t>
            </a:r>
            <a:br>
              <a:rPr lang="en-US" dirty="0" smtClean="0">
                <a:solidFill>
                  <a:prstClr val="black"/>
                </a:solidFill>
                <a:latin typeface="Avenir Medium"/>
                <a:cs typeface="Avenir Medium"/>
              </a:rPr>
            </a:br>
            <a:r>
              <a:rPr lang="en-US" dirty="0" smtClean="0">
                <a:solidFill>
                  <a:prstClr val="black"/>
                </a:solidFill>
                <a:latin typeface="Avenir Medium"/>
                <a:cs typeface="Avenir Medium"/>
              </a:rPr>
              <a:t>regulated by solid waste and wastewater agencies.    </a:t>
            </a:r>
          </a:p>
          <a:p>
            <a:pPr>
              <a:lnSpc>
                <a:spcPct val="120000"/>
              </a:lnSpc>
            </a:pPr>
            <a:endParaRPr lang="en-US" sz="1000" dirty="0">
              <a:solidFill>
                <a:prstClr val="black"/>
              </a:solidFill>
              <a:latin typeface="Avenir Medium"/>
              <a:cs typeface="Avenir Medium"/>
            </a:endParaRPr>
          </a:p>
          <a:p>
            <a:pPr marL="285750" indent="-285750">
              <a:lnSpc>
                <a:spcPct val="120000"/>
              </a:lnSpc>
              <a:buFont typeface="Arial"/>
              <a:buChar char="•"/>
            </a:pPr>
            <a:r>
              <a:rPr lang="en-US" dirty="0" smtClean="0">
                <a:solidFill>
                  <a:prstClr val="black"/>
                </a:solidFill>
                <a:latin typeface="Avenir Medium"/>
                <a:cs typeface="Avenir Medium"/>
              </a:rPr>
              <a:t>Multiple feedstock streams may result in regulation by multiple agencies or</a:t>
            </a:r>
            <a:br>
              <a:rPr lang="en-US" dirty="0" smtClean="0">
                <a:solidFill>
                  <a:prstClr val="black"/>
                </a:solidFill>
                <a:latin typeface="Avenir Medium"/>
                <a:cs typeface="Avenir Medium"/>
              </a:rPr>
            </a:br>
            <a:r>
              <a:rPr lang="en-US" dirty="0" smtClean="0">
                <a:solidFill>
                  <a:prstClr val="black"/>
                </a:solidFill>
                <a:latin typeface="Avenir Medium"/>
                <a:cs typeface="Avenir Medium"/>
              </a:rPr>
              <a:t>one agency may take greater responsibility.</a:t>
            </a:r>
          </a:p>
          <a:p>
            <a:pPr>
              <a:lnSpc>
                <a:spcPct val="120000"/>
              </a:lnSpc>
            </a:pPr>
            <a:endParaRPr lang="en-US" sz="1000" dirty="0" smtClean="0">
              <a:solidFill>
                <a:prstClr val="black"/>
              </a:solidFill>
              <a:latin typeface="Avenir Medium"/>
              <a:cs typeface="Avenir Medium"/>
            </a:endParaRPr>
          </a:p>
          <a:p>
            <a:pPr marL="285750" indent="-285750">
              <a:lnSpc>
                <a:spcPct val="120000"/>
              </a:lnSpc>
              <a:buFont typeface="Arial"/>
              <a:buChar char="•"/>
            </a:pPr>
            <a:r>
              <a:rPr lang="en-US" dirty="0" smtClean="0">
                <a:solidFill>
                  <a:prstClr val="black"/>
                </a:solidFill>
                <a:latin typeface="Avenir Medium"/>
                <a:cs typeface="Avenir Medium"/>
              </a:rPr>
              <a:t>Change of feedstock can result in rapid changes in regulation.</a:t>
            </a:r>
          </a:p>
          <a:p>
            <a:pPr>
              <a:lnSpc>
                <a:spcPct val="120000"/>
              </a:lnSpc>
            </a:pPr>
            <a:endParaRPr lang="en-US" sz="1000" dirty="0" smtClean="0">
              <a:solidFill>
                <a:prstClr val="black"/>
              </a:solidFill>
              <a:latin typeface="Avenir Medium"/>
              <a:cs typeface="Avenir Medium"/>
            </a:endParaRPr>
          </a:p>
          <a:p>
            <a:pPr marL="285750" indent="-285750">
              <a:lnSpc>
                <a:spcPct val="120000"/>
              </a:lnSpc>
              <a:buFont typeface="Arial"/>
              <a:buChar char="•"/>
            </a:pPr>
            <a:r>
              <a:rPr lang="en-US" dirty="0" smtClean="0">
                <a:solidFill>
                  <a:prstClr val="black"/>
                </a:solidFill>
                <a:latin typeface="Avenir Medium"/>
                <a:cs typeface="Avenir Medium"/>
              </a:rPr>
              <a:t>Percentages of off-farm feedstock are often limited for on-farm AD</a:t>
            </a:r>
            <a:br>
              <a:rPr lang="en-US" dirty="0" smtClean="0">
                <a:solidFill>
                  <a:prstClr val="black"/>
                </a:solidFill>
                <a:latin typeface="Avenir Medium"/>
                <a:cs typeface="Avenir Medium"/>
              </a:rPr>
            </a:br>
            <a:r>
              <a:rPr lang="en-US" dirty="0" smtClean="0">
                <a:solidFill>
                  <a:prstClr val="black"/>
                </a:solidFill>
                <a:latin typeface="Avenir Medium"/>
                <a:cs typeface="Avenir Medium"/>
              </a:rPr>
              <a:t>regulated by agricultural agencies.</a:t>
            </a:r>
          </a:p>
        </p:txBody>
      </p:sp>
      <p:grpSp>
        <p:nvGrpSpPr>
          <p:cNvPr id="5" name="Group 4"/>
          <p:cNvGrpSpPr/>
          <p:nvPr/>
        </p:nvGrpSpPr>
        <p:grpSpPr>
          <a:xfrm>
            <a:off x="8098116" y="14530"/>
            <a:ext cx="830994" cy="634504"/>
            <a:chOff x="2066934" y="1319924"/>
            <a:chExt cx="3038142" cy="2464745"/>
          </a:xfrm>
        </p:grpSpPr>
        <p:sp>
          <p:nvSpPr>
            <p:cNvPr id="7" name="Oval 6"/>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ardrop 7"/>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79391355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8643435" cy="584776"/>
          </a:xfrm>
          <a:prstGeom prst="rect">
            <a:avLst/>
          </a:prstGeom>
          <a:noFill/>
        </p:spPr>
        <p:txBody>
          <a:bodyPr wrap="none" rtlCol="0">
            <a:spAutoFit/>
          </a:bodyPr>
          <a:lstStyle/>
          <a:p>
            <a:pPr defTabSz="914400"/>
            <a:r>
              <a:rPr lang="en-US" sz="3200" dirty="0" smtClean="0">
                <a:solidFill>
                  <a:prstClr val="white"/>
                </a:solidFill>
                <a:latin typeface="Avenir Heavy"/>
                <a:cs typeface="Avenir Heavy"/>
              </a:rPr>
              <a:t>NPDES permits usually granted by the state</a:t>
            </a:r>
            <a:endParaRPr lang="en-US" sz="3200" dirty="0">
              <a:solidFill>
                <a:prstClr val="white"/>
              </a:solidFill>
              <a:latin typeface="Avenir Heavy"/>
              <a:cs typeface="Avenir Heavy"/>
            </a:endParaRPr>
          </a:p>
        </p:txBody>
      </p:sp>
      <p:sp>
        <p:nvSpPr>
          <p:cNvPr id="6" name="TextBox 5"/>
          <p:cNvSpPr txBox="1"/>
          <p:nvPr/>
        </p:nvSpPr>
        <p:spPr>
          <a:xfrm>
            <a:off x="425618" y="787471"/>
            <a:ext cx="8350082" cy="4330417"/>
          </a:xfrm>
          <a:prstGeom prst="rect">
            <a:avLst/>
          </a:prstGeom>
          <a:noFill/>
        </p:spPr>
        <p:txBody>
          <a:bodyPr wrap="square" rtlCol="0">
            <a:spAutoFit/>
          </a:bodyPr>
          <a:lstStyle/>
          <a:p>
            <a:pPr>
              <a:lnSpc>
                <a:spcPct val="120000"/>
              </a:lnSpc>
            </a:pPr>
            <a:r>
              <a:rPr lang="en-US" dirty="0" smtClean="0">
                <a:solidFill>
                  <a:prstClr val="black"/>
                </a:solidFill>
                <a:latin typeface="Avenir Black"/>
                <a:cs typeface="Avenir Black"/>
              </a:rPr>
              <a:t>NPDES permit conditions are usually state-specific </a:t>
            </a:r>
            <a:r>
              <a:rPr lang="en-US" dirty="0" smtClean="0">
                <a:solidFill>
                  <a:prstClr val="black"/>
                </a:solidFill>
                <a:latin typeface="Avenir Medium"/>
                <a:cs typeface="Avenir Medium"/>
              </a:rPr>
              <a:t>and regulated by state agencies. With a goal of limiting transportation and release of environmental pollutants and ensuring safe work environments, NPDES permits may specify:</a:t>
            </a:r>
          </a:p>
          <a:p>
            <a:pPr lvl="1">
              <a:lnSpc>
                <a:spcPct val="120000"/>
              </a:lnSpc>
            </a:pPr>
            <a:endParaRPr lang="en-US" sz="1000" dirty="0" smtClean="0">
              <a:solidFill>
                <a:prstClr val="black"/>
              </a:solidFill>
              <a:latin typeface="Avenir Medium"/>
              <a:cs typeface="Avenir Medium"/>
            </a:endParaRPr>
          </a:p>
          <a:p>
            <a:pPr marL="742950" lvl="1" indent="-285750">
              <a:lnSpc>
                <a:spcPct val="120000"/>
              </a:lnSpc>
              <a:buFont typeface="Arial"/>
              <a:buChar char="•"/>
            </a:pPr>
            <a:r>
              <a:rPr lang="en-US" dirty="0" smtClean="0">
                <a:solidFill>
                  <a:prstClr val="black"/>
                </a:solidFill>
                <a:latin typeface="Avenir Medium"/>
                <a:cs typeface="Avenir Medium"/>
              </a:rPr>
              <a:t>AD system design;</a:t>
            </a:r>
          </a:p>
          <a:p>
            <a:pPr lvl="1">
              <a:lnSpc>
                <a:spcPct val="120000"/>
              </a:lnSpc>
            </a:pPr>
            <a:endParaRPr lang="en-US" sz="1000" dirty="0" smtClean="0">
              <a:solidFill>
                <a:prstClr val="black"/>
              </a:solidFill>
              <a:latin typeface="Avenir Medium"/>
              <a:cs typeface="Avenir Medium"/>
            </a:endParaRPr>
          </a:p>
          <a:p>
            <a:pPr marL="742950" lvl="1" indent="-285750">
              <a:lnSpc>
                <a:spcPct val="120000"/>
              </a:lnSpc>
              <a:buFont typeface="Arial"/>
              <a:buChar char="•"/>
            </a:pPr>
            <a:r>
              <a:rPr lang="en-US" dirty="0" smtClean="0">
                <a:solidFill>
                  <a:prstClr val="black"/>
                </a:solidFill>
                <a:latin typeface="Avenir Medium"/>
                <a:cs typeface="Avenir Medium"/>
              </a:rPr>
              <a:t>AD siting; and</a:t>
            </a:r>
          </a:p>
          <a:p>
            <a:pPr lvl="1">
              <a:lnSpc>
                <a:spcPct val="120000"/>
              </a:lnSpc>
            </a:pPr>
            <a:endParaRPr lang="en-US" sz="1000" dirty="0" smtClean="0">
              <a:solidFill>
                <a:prstClr val="black"/>
              </a:solidFill>
              <a:latin typeface="Avenir Medium"/>
              <a:cs typeface="Avenir Medium"/>
            </a:endParaRPr>
          </a:p>
          <a:p>
            <a:pPr marL="742950" lvl="1" indent="-285750">
              <a:lnSpc>
                <a:spcPct val="120000"/>
              </a:lnSpc>
              <a:buFont typeface="Arial"/>
              <a:buChar char="•"/>
            </a:pPr>
            <a:r>
              <a:rPr lang="en-US" dirty="0" smtClean="0">
                <a:solidFill>
                  <a:prstClr val="black"/>
                </a:solidFill>
                <a:latin typeface="Avenir Medium"/>
                <a:cs typeface="Avenir Medium"/>
              </a:rPr>
              <a:t>AD operation &amp; maintenance.</a:t>
            </a:r>
          </a:p>
          <a:p>
            <a:pPr lvl="1">
              <a:lnSpc>
                <a:spcPct val="120000"/>
              </a:lnSpc>
            </a:pPr>
            <a:endParaRPr lang="en-US" sz="1000" dirty="0" smtClean="0">
              <a:solidFill>
                <a:prstClr val="black"/>
              </a:solidFill>
              <a:latin typeface="Avenir Medium"/>
              <a:cs typeface="Avenir Medium"/>
            </a:endParaRPr>
          </a:p>
          <a:p>
            <a:pPr lvl="1">
              <a:lnSpc>
                <a:spcPct val="120000"/>
              </a:lnSpc>
            </a:pPr>
            <a:endParaRPr lang="en-US" sz="1000" dirty="0">
              <a:solidFill>
                <a:prstClr val="black"/>
              </a:solidFill>
              <a:latin typeface="Avenir Medium"/>
              <a:cs typeface="Avenir Medium"/>
            </a:endParaRPr>
          </a:p>
          <a:p>
            <a:pPr>
              <a:lnSpc>
                <a:spcPct val="120000"/>
              </a:lnSpc>
            </a:pPr>
            <a:r>
              <a:rPr lang="en-US" dirty="0" smtClean="0">
                <a:solidFill>
                  <a:prstClr val="black"/>
                </a:solidFill>
                <a:latin typeface="Avenir Medium"/>
                <a:cs typeface="Avenir Medium"/>
              </a:rPr>
              <a:t>In addition to feedstock, NPDES regulations are also concerned with:</a:t>
            </a:r>
          </a:p>
          <a:p>
            <a:pPr>
              <a:lnSpc>
                <a:spcPct val="120000"/>
              </a:lnSpc>
            </a:pPr>
            <a:endParaRPr lang="en-US" sz="1000" dirty="0" smtClean="0">
              <a:solidFill>
                <a:prstClr val="black"/>
              </a:solidFill>
              <a:latin typeface="Avenir Medium"/>
              <a:cs typeface="Avenir Medium"/>
            </a:endParaRPr>
          </a:p>
          <a:p>
            <a:pPr marL="742950" lvl="1" indent="-285750">
              <a:lnSpc>
                <a:spcPct val="120000"/>
              </a:lnSpc>
              <a:buFont typeface="Arial"/>
              <a:buChar char="•"/>
            </a:pPr>
            <a:r>
              <a:rPr lang="en-US" dirty="0" smtClean="0">
                <a:solidFill>
                  <a:prstClr val="black"/>
                </a:solidFill>
                <a:latin typeface="Avenir Medium"/>
                <a:cs typeface="Avenir Medium"/>
              </a:rPr>
              <a:t>AD </a:t>
            </a:r>
            <a:r>
              <a:rPr lang="en-US" dirty="0" err="1" smtClean="0">
                <a:solidFill>
                  <a:prstClr val="black"/>
                </a:solidFill>
                <a:latin typeface="Avenir Medium"/>
                <a:cs typeface="Avenir Medium"/>
              </a:rPr>
              <a:t>digestate</a:t>
            </a:r>
            <a:r>
              <a:rPr lang="en-US" dirty="0" smtClean="0">
                <a:solidFill>
                  <a:prstClr val="black"/>
                </a:solidFill>
                <a:latin typeface="Avenir Medium"/>
                <a:cs typeface="Avenir Medium"/>
              </a:rPr>
              <a:t>; and</a:t>
            </a:r>
            <a:endParaRPr lang="en-US" sz="1000" dirty="0">
              <a:solidFill>
                <a:prstClr val="black"/>
              </a:solidFill>
              <a:latin typeface="Avenir Medium"/>
              <a:cs typeface="Avenir Medium"/>
            </a:endParaRPr>
          </a:p>
          <a:p>
            <a:pPr lvl="1">
              <a:lnSpc>
                <a:spcPct val="120000"/>
              </a:lnSpc>
            </a:pPr>
            <a:endParaRPr lang="en-US" sz="1000" dirty="0" smtClean="0">
              <a:solidFill>
                <a:prstClr val="black"/>
              </a:solidFill>
              <a:latin typeface="Avenir Medium"/>
              <a:cs typeface="Avenir Medium"/>
            </a:endParaRPr>
          </a:p>
          <a:p>
            <a:pPr marL="742950" lvl="1" indent="-285750">
              <a:lnSpc>
                <a:spcPct val="120000"/>
              </a:lnSpc>
              <a:buFont typeface="Arial"/>
              <a:buChar char="•"/>
            </a:pPr>
            <a:r>
              <a:rPr lang="en-US" dirty="0" smtClean="0">
                <a:solidFill>
                  <a:prstClr val="black"/>
                </a:solidFill>
                <a:latin typeface="Avenir Medium"/>
                <a:cs typeface="Avenir Medium"/>
              </a:rPr>
              <a:t>AD </a:t>
            </a:r>
            <a:r>
              <a:rPr lang="en-US" dirty="0">
                <a:solidFill>
                  <a:prstClr val="black"/>
                </a:solidFill>
                <a:latin typeface="Avenir Medium"/>
                <a:cs typeface="Avenir Medium"/>
              </a:rPr>
              <a:t>a</a:t>
            </a:r>
            <a:r>
              <a:rPr lang="en-US" dirty="0" smtClean="0">
                <a:solidFill>
                  <a:prstClr val="black"/>
                </a:solidFill>
                <a:latin typeface="Avenir Medium"/>
                <a:cs typeface="Avenir Medium"/>
              </a:rPr>
              <a:t>ir emissions.</a:t>
            </a:r>
          </a:p>
        </p:txBody>
      </p:sp>
      <p:grpSp>
        <p:nvGrpSpPr>
          <p:cNvPr id="5" name="Group 4"/>
          <p:cNvGrpSpPr/>
          <p:nvPr/>
        </p:nvGrpSpPr>
        <p:grpSpPr>
          <a:xfrm>
            <a:off x="8098116" y="14530"/>
            <a:ext cx="830994" cy="634504"/>
            <a:chOff x="2066934" y="1319924"/>
            <a:chExt cx="3038142" cy="2464745"/>
          </a:xfrm>
        </p:grpSpPr>
        <p:sp>
          <p:nvSpPr>
            <p:cNvPr id="7" name="Oval 6"/>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ardrop 7"/>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390456247"/>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8118569" cy="584776"/>
          </a:xfrm>
          <a:prstGeom prst="rect">
            <a:avLst/>
          </a:prstGeom>
          <a:noFill/>
        </p:spPr>
        <p:txBody>
          <a:bodyPr wrap="none" rtlCol="0">
            <a:spAutoFit/>
          </a:bodyPr>
          <a:lstStyle/>
          <a:p>
            <a:pPr defTabSz="914400"/>
            <a:r>
              <a:rPr lang="en-US" sz="3200" dirty="0" smtClean="0">
                <a:solidFill>
                  <a:prstClr val="white"/>
                </a:solidFill>
                <a:latin typeface="Avenir Heavy"/>
                <a:cs typeface="Avenir Heavy"/>
              </a:rPr>
              <a:t>State regulation of </a:t>
            </a:r>
            <a:r>
              <a:rPr lang="en-US" sz="3200" dirty="0" err="1" smtClean="0">
                <a:solidFill>
                  <a:prstClr val="white"/>
                </a:solidFill>
                <a:latin typeface="Avenir Heavy"/>
                <a:cs typeface="Avenir Heavy"/>
              </a:rPr>
              <a:t>digestate</a:t>
            </a:r>
            <a:r>
              <a:rPr lang="en-US" sz="3200" dirty="0" smtClean="0">
                <a:solidFill>
                  <a:prstClr val="white"/>
                </a:solidFill>
                <a:latin typeface="Avenir Heavy"/>
                <a:cs typeface="Avenir Heavy"/>
              </a:rPr>
              <a:t> &amp; emissions</a:t>
            </a:r>
            <a:endParaRPr lang="en-US" sz="3200" dirty="0">
              <a:solidFill>
                <a:prstClr val="white"/>
              </a:solidFill>
              <a:latin typeface="Avenir Heavy"/>
              <a:cs typeface="Avenir Heavy"/>
            </a:endParaRPr>
          </a:p>
        </p:txBody>
      </p:sp>
      <p:sp>
        <p:nvSpPr>
          <p:cNvPr id="6" name="TextBox 5"/>
          <p:cNvSpPr txBox="1"/>
          <p:nvPr/>
        </p:nvSpPr>
        <p:spPr>
          <a:xfrm>
            <a:off x="425618" y="749371"/>
            <a:ext cx="8456161" cy="5438413"/>
          </a:xfrm>
          <a:prstGeom prst="rect">
            <a:avLst/>
          </a:prstGeom>
          <a:noFill/>
        </p:spPr>
        <p:txBody>
          <a:bodyPr wrap="none" rtlCol="0">
            <a:spAutoFit/>
          </a:bodyPr>
          <a:lstStyle/>
          <a:p>
            <a:pPr>
              <a:lnSpc>
                <a:spcPct val="120000"/>
              </a:lnSpc>
            </a:pPr>
            <a:r>
              <a:rPr lang="en-US" dirty="0" smtClean="0">
                <a:solidFill>
                  <a:prstClr val="black"/>
                </a:solidFill>
                <a:latin typeface="Avenir Black"/>
                <a:cs typeface="Avenir Black"/>
              </a:rPr>
              <a:t>Transportation of </a:t>
            </a:r>
            <a:r>
              <a:rPr lang="en-US" dirty="0" err="1" smtClean="0">
                <a:solidFill>
                  <a:prstClr val="black"/>
                </a:solidFill>
                <a:latin typeface="Avenir Black"/>
                <a:cs typeface="Avenir Black"/>
              </a:rPr>
              <a:t>digestate</a:t>
            </a:r>
            <a:r>
              <a:rPr lang="en-US" dirty="0" smtClean="0">
                <a:solidFill>
                  <a:prstClr val="black"/>
                </a:solidFill>
                <a:latin typeface="Avenir Black"/>
                <a:cs typeface="Avenir Black"/>
              </a:rPr>
              <a:t> </a:t>
            </a:r>
            <a:r>
              <a:rPr lang="en-US" dirty="0" smtClean="0">
                <a:solidFill>
                  <a:prstClr val="black"/>
                </a:solidFill>
                <a:latin typeface="Avenir Medium"/>
                <a:cs typeface="Avenir Medium"/>
              </a:rPr>
              <a:t>is often regulated by state solid waste and / or</a:t>
            </a:r>
            <a:br>
              <a:rPr lang="en-US" dirty="0" smtClean="0">
                <a:solidFill>
                  <a:prstClr val="black"/>
                </a:solidFill>
                <a:latin typeface="Avenir Medium"/>
                <a:cs typeface="Avenir Medium"/>
              </a:rPr>
            </a:br>
            <a:r>
              <a:rPr lang="en-US" dirty="0" smtClean="0">
                <a:solidFill>
                  <a:prstClr val="black"/>
                </a:solidFill>
                <a:latin typeface="Avenir Medium"/>
                <a:cs typeface="Avenir Medium"/>
              </a:rPr>
              <a:t>transportation agencies and may require:</a:t>
            </a:r>
          </a:p>
          <a:p>
            <a:pPr marL="742950" lvl="1" indent="-285750">
              <a:lnSpc>
                <a:spcPct val="120000"/>
              </a:lnSpc>
              <a:buFont typeface="Arial"/>
              <a:buChar char="•"/>
            </a:pPr>
            <a:r>
              <a:rPr lang="en-US" dirty="0" smtClean="0">
                <a:solidFill>
                  <a:prstClr val="black"/>
                </a:solidFill>
                <a:latin typeface="Avenir Medium"/>
                <a:cs typeface="Avenir Medium"/>
              </a:rPr>
              <a:t>Vehicle design and leak protection; and</a:t>
            </a:r>
          </a:p>
          <a:p>
            <a:pPr marL="742950" lvl="1" indent="-285750">
              <a:lnSpc>
                <a:spcPct val="120000"/>
              </a:lnSpc>
              <a:buFont typeface="Arial"/>
              <a:buChar char="•"/>
            </a:pPr>
            <a:r>
              <a:rPr lang="en-US" dirty="0" smtClean="0">
                <a:solidFill>
                  <a:prstClr val="black"/>
                </a:solidFill>
                <a:latin typeface="Avenir Medium"/>
                <a:cs typeface="Avenir Medium"/>
              </a:rPr>
              <a:t>Licensing requirements.</a:t>
            </a:r>
          </a:p>
          <a:p>
            <a:pPr lvl="1">
              <a:lnSpc>
                <a:spcPct val="120000"/>
              </a:lnSpc>
            </a:pPr>
            <a:endParaRPr lang="en-US" sz="1000" dirty="0">
              <a:solidFill>
                <a:prstClr val="black"/>
              </a:solidFill>
              <a:latin typeface="Avenir Medium"/>
              <a:cs typeface="Avenir Medium"/>
            </a:endParaRPr>
          </a:p>
          <a:p>
            <a:pPr>
              <a:lnSpc>
                <a:spcPct val="120000"/>
              </a:lnSpc>
            </a:pPr>
            <a:r>
              <a:rPr lang="en-US" dirty="0" smtClean="0">
                <a:solidFill>
                  <a:prstClr val="black"/>
                </a:solidFill>
                <a:latin typeface="Avenir Black"/>
                <a:cs typeface="Avenir Black"/>
              </a:rPr>
              <a:t>Land application of </a:t>
            </a:r>
            <a:r>
              <a:rPr lang="en-US" dirty="0" err="1" smtClean="0">
                <a:solidFill>
                  <a:prstClr val="black"/>
                </a:solidFill>
                <a:latin typeface="Avenir Black"/>
                <a:cs typeface="Avenir Black"/>
              </a:rPr>
              <a:t>digestate</a:t>
            </a:r>
            <a:r>
              <a:rPr lang="en-US" dirty="0">
                <a:solidFill>
                  <a:prstClr val="black"/>
                </a:solidFill>
                <a:latin typeface="Avenir Medium"/>
                <a:cs typeface="Avenir Medium"/>
              </a:rPr>
              <a:t> </a:t>
            </a:r>
            <a:r>
              <a:rPr lang="en-US" dirty="0" smtClean="0">
                <a:solidFill>
                  <a:prstClr val="black"/>
                </a:solidFill>
                <a:latin typeface="Avenir Medium"/>
                <a:cs typeface="Avenir Medium"/>
              </a:rPr>
              <a:t>is typically regulated by state environmental or</a:t>
            </a:r>
            <a:br>
              <a:rPr lang="en-US" dirty="0" smtClean="0">
                <a:solidFill>
                  <a:prstClr val="black"/>
                </a:solidFill>
                <a:latin typeface="Avenir Medium"/>
                <a:cs typeface="Avenir Medium"/>
              </a:rPr>
            </a:br>
            <a:r>
              <a:rPr lang="en-US" dirty="0" smtClean="0">
                <a:solidFill>
                  <a:prstClr val="black"/>
                </a:solidFill>
                <a:latin typeface="Avenir Medium"/>
                <a:cs typeface="Avenir Medium"/>
              </a:rPr>
              <a:t>agricultural agencies in terms of:</a:t>
            </a:r>
          </a:p>
          <a:p>
            <a:pPr marL="742950" lvl="1" indent="-285750">
              <a:lnSpc>
                <a:spcPct val="120000"/>
              </a:lnSpc>
              <a:buFont typeface="Arial"/>
              <a:buChar char="•"/>
            </a:pPr>
            <a:r>
              <a:rPr lang="en-US" dirty="0" smtClean="0">
                <a:solidFill>
                  <a:prstClr val="black"/>
                </a:solidFill>
                <a:latin typeface="Avenir Medium"/>
                <a:cs typeface="Avenir Medium"/>
              </a:rPr>
              <a:t>Storage of </a:t>
            </a:r>
            <a:r>
              <a:rPr lang="en-US" dirty="0" err="1" smtClean="0">
                <a:solidFill>
                  <a:prstClr val="black"/>
                </a:solidFill>
                <a:latin typeface="Avenir Medium"/>
                <a:cs typeface="Avenir Medium"/>
              </a:rPr>
              <a:t>digestate</a:t>
            </a:r>
            <a:r>
              <a:rPr lang="en-US" dirty="0" smtClean="0">
                <a:solidFill>
                  <a:prstClr val="black"/>
                </a:solidFill>
                <a:latin typeface="Avenir Medium"/>
                <a:cs typeface="Avenir Medium"/>
              </a:rPr>
              <a:t> prior to spreading;</a:t>
            </a:r>
          </a:p>
          <a:p>
            <a:pPr marL="742950" lvl="1" indent="-285750">
              <a:lnSpc>
                <a:spcPct val="120000"/>
              </a:lnSpc>
              <a:buFont typeface="Arial"/>
              <a:buChar char="•"/>
            </a:pPr>
            <a:r>
              <a:rPr lang="en-US" dirty="0" smtClean="0">
                <a:solidFill>
                  <a:prstClr val="black"/>
                </a:solidFill>
                <a:latin typeface="Avenir Medium"/>
                <a:cs typeface="Avenir Medium"/>
              </a:rPr>
              <a:t>Application rates &amp; timing; and</a:t>
            </a:r>
          </a:p>
          <a:p>
            <a:pPr marL="742950" lvl="1" indent="-285750">
              <a:lnSpc>
                <a:spcPct val="120000"/>
              </a:lnSpc>
              <a:buFont typeface="Arial"/>
              <a:buChar char="•"/>
            </a:pPr>
            <a:r>
              <a:rPr lang="en-US" dirty="0" smtClean="0">
                <a:solidFill>
                  <a:prstClr val="black"/>
                </a:solidFill>
                <a:latin typeface="Avenir Medium"/>
                <a:cs typeface="Avenir Medium"/>
              </a:rPr>
              <a:t>Setback distances to water sources.</a:t>
            </a:r>
          </a:p>
          <a:p>
            <a:pPr lvl="1">
              <a:lnSpc>
                <a:spcPct val="120000"/>
              </a:lnSpc>
            </a:pPr>
            <a:endParaRPr lang="en-US" sz="1000" dirty="0">
              <a:solidFill>
                <a:prstClr val="black"/>
              </a:solidFill>
              <a:latin typeface="Avenir Medium"/>
              <a:cs typeface="Avenir Medium"/>
            </a:endParaRPr>
          </a:p>
          <a:p>
            <a:pPr>
              <a:lnSpc>
                <a:spcPct val="120000"/>
              </a:lnSpc>
            </a:pPr>
            <a:r>
              <a:rPr lang="en-US" dirty="0" smtClean="0">
                <a:solidFill>
                  <a:prstClr val="black"/>
                </a:solidFill>
                <a:latin typeface="Avenir Medium"/>
                <a:cs typeface="Avenir Medium"/>
              </a:rPr>
              <a:t>State regulation of </a:t>
            </a:r>
            <a:r>
              <a:rPr lang="en-US" dirty="0" smtClean="0">
                <a:solidFill>
                  <a:prstClr val="black"/>
                </a:solidFill>
                <a:latin typeface="Avenir Black"/>
                <a:cs typeface="Avenir Black"/>
              </a:rPr>
              <a:t>air emissions </a:t>
            </a:r>
            <a:r>
              <a:rPr lang="en-US" dirty="0" smtClean="0">
                <a:solidFill>
                  <a:prstClr val="black"/>
                </a:solidFill>
                <a:latin typeface="Avenir Medium"/>
                <a:cs typeface="Avenir Medium"/>
              </a:rPr>
              <a:t>are often based on the Federal Clean Air Act.</a:t>
            </a:r>
          </a:p>
          <a:p>
            <a:pPr marL="742950" lvl="1" indent="-285750">
              <a:lnSpc>
                <a:spcPct val="120000"/>
              </a:lnSpc>
              <a:buFont typeface="Arial"/>
              <a:buChar char="•"/>
            </a:pPr>
            <a:r>
              <a:rPr lang="en-US" dirty="0" smtClean="0">
                <a:solidFill>
                  <a:prstClr val="black"/>
                </a:solidFill>
                <a:latin typeface="Avenir Medium"/>
                <a:cs typeface="Avenir Medium"/>
              </a:rPr>
              <a:t>Usually regulated by environmental agencies.</a:t>
            </a:r>
          </a:p>
          <a:p>
            <a:pPr marL="742950" lvl="1" indent="-285750">
              <a:lnSpc>
                <a:spcPct val="120000"/>
              </a:lnSpc>
              <a:buFont typeface="Arial"/>
              <a:buChar char="•"/>
            </a:pPr>
            <a:r>
              <a:rPr lang="en-US" dirty="0" smtClean="0">
                <a:solidFill>
                  <a:prstClr val="black"/>
                </a:solidFill>
                <a:latin typeface="Avenir Medium"/>
                <a:cs typeface="Avenir Medium"/>
              </a:rPr>
              <a:t>Some states exempt agricultural operations, but not solid waste.</a:t>
            </a:r>
          </a:p>
          <a:p>
            <a:pPr marL="742950" lvl="1" indent="-285750">
              <a:lnSpc>
                <a:spcPct val="120000"/>
              </a:lnSpc>
              <a:buFont typeface="Arial"/>
              <a:buChar char="•"/>
            </a:pPr>
            <a:r>
              <a:rPr lang="en-US" dirty="0" smtClean="0">
                <a:solidFill>
                  <a:prstClr val="black"/>
                </a:solidFill>
                <a:latin typeface="Avenir Medium"/>
                <a:cs typeface="Avenir Medium"/>
              </a:rPr>
              <a:t>In states where air quality does not meet federal standards (CA), federal</a:t>
            </a:r>
            <a:br>
              <a:rPr lang="en-US" dirty="0" smtClean="0">
                <a:solidFill>
                  <a:prstClr val="black"/>
                </a:solidFill>
                <a:latin typeface="Avenir Medium"/>
                <a:cs typeface="Avenir Medium"/>
              </a:rPr>
            </a:br>
            <a:r>
              <a:rPr lang="en-US" dirty="0" smtClean="0">
                <a:solidFill>
                  <a:prstClr val="black"/>
                </a:solidFill>
                <a:latin typeface="Avenir Medium"/>
                <a:cs typeface="Avenir Medium"/>
              </a:rPr>
              <a:t>regulations trump any state regulation of </a:t>
            </a:r>
            <a:r>
              <a:rPr lang="en-US" dirty="0" err="1" smtClean="0">
                <a:solidFill>
                  <a:prstClr val="black"/>
                </a:solidFill>
                <a:latin typeface="Avenir Medium"/>
                <a:cs typeface="Avenir Medium"/>
              </a:rPr>
              <a:t>NOx</a:t>
            </a:r>
            <a:r>
              <a:rPr lang="en-US" dirty="0" smtClean="0">
                <a:solidFill>
                  <a:prstClr val="black"/>
                </a:solidFill>
                <a:latin typeface="Avenir Medium"/>
                <a:cs typeface="Avenir Medium"/>
              </a:rPr>
              <a:t>, </a:t>
            </a:r>
            <a:r>
              <a:rPr lang="en-US" dirty="0" err="1" smtClean="0">
                <a:solidFill>
                  <a:prstClr val="black"/>
                </a:solidFill>
                <a:latin typeface="Avenir Medium"/>
                <a:cs typeface="Avenir Medium"/>
              </a:rPr>
              <a:t>SOx</a:t>
            </a:r>
            <a:r>
              <a:rPr lang="en-US" dirty="0" smtClean="0">
                <a:solidFill>
                  <a:prstClr val="black"/>
                </a:solidFill>
                <a:latin typeface="Avenir Medium"/>
                <a:cs typeface="Avenir Medium"/>
              </a:rPr>
              <a:t> and particulates.</a:t>
            </a:r>
          </a:p>
          <a:p>
            <a:pPr marL="742950" lvl="1" indent="-285750">
              <a:lnSpc>
                <a:spcPct val="120000"/>
              </a:lnSpc>
              <a:buFont typeface="Arial"/>
              <a:buChar char="•"/>
            </a:pPr>
            <a:r>
              <a:rPr lang="en-US" dirty="0" smtClean="0">
                <a:solidFill>
                  <a:prstClr val="black"/>
                </a:solidFill>
                <a:latin typeface="Avenir Medium"/>
                <a:cs typeface="Avenir Medium"/>
              </a:rPr>
              <a:t>State and local authorities may also regulate odor emissions.</a:t>
            </a:r>
            <a:endParaRPr lang="en-US" dirty="0" smtClean="0">
              <a:solidFill>
                <a:prstClr val="black"/>
              </a:solidFill>
              <a:latin typeface="Avenir Black"/>
              <a:cs typeface="Avenir Black"/>
            </a:endParaRPr>
          </a:p>
        </p:txBody>
      </p:sp>
      <p:grpSp>
        <p:nvGrpSpPr>
          <p:cNvPr id="5" name="Group 4"/>
          <p:cNvGrpSpPr/>
          <p:nvPr/>
        </p:nvGrpSpPr>
        <p:grpSpPr>
          <a:xfrm>
            <a:off x="8098116" y="14530"/>
            <a:ext cx="830994" cy="634504"/>
            <a:chOff x="2066934" y="1319924"/>
            <a:chExt cx="3038142" cy="2464745"/>
          </a:xfrm>
        </p:grpSpPr>
        <p:sp>
          <p:nvSpPr>
            <p:cNvPr id="7" name="Oval 6"/>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ardrop 7"/>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65175256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4" name="TextBox 3"/>
          <p:cNvSpPr txBox="1"/>
          <p:nvPr/>
        </p:nvSpPr>
        <p:spPr>
          <a:xfrm>
            <a:off x="717292" y="2418051"/>
            <a:ext cx="7972521" cy="646331"/>
          </a:xfrm>
          <a:prstGeom prst="rect">
            <a:avLst/>
          </a:prstGeom>
          <a:noFill/>
        </p:spPr>
        <p:txBody>
          <a:bodyPr wrap="square" rtlCol="0">
            <a:spAutoFit/>
          </a:bodyPr>
          <a:lstStyle/>
          <a:p>
            <a:pPr algn="ctr"/>
            <a:r>
              <a:rPr lang="en-US" sz="3600" i="1" dirty="0" smtClean="0">
                <a:solidFill>
                  <a:prstClr val="black"/>
                </a:solidFill>
                <a:latin typeface="Avenir Black"/>
                <a:cs typeface="Avenir Black"/>
              </a:rPr>
              <a:t>Federal regulation of AD</a:t>
            </a:r>
            <a:endParaRPr lang="en-US" sz="3600" i="1" dirty="0">
              <a:solidFill>
                <a:prstClr val="black"/>
              </a:solidFill>
              <a:latin typeface="Avenir Black"/>
              <a:cs typeface="Avenir Black"/>
            </a:endParaRPr>
          </a:p>
        </p:txBody>
      </p:sp>
      <p:grpSp>
        <p:nvGrpSpPr>
          <p:cNvPr id="5" name="Group 4"/>
          <p:cNvGrpSpPr/>
          <p:nvPr/>
        </p:nvGrpSpPr>
        <p:grpSpPr>
          <a:xfrm>
            <a:off x="8098116" y="31242"/>
            <a:ext cx="830994" cy="634504"/>
            <a:chOff x="2066934" y="1319924"/>
            <a:chExt cx="3038142" cy="2464745"/>
          </a:xfrm>
        </p:grpSpPr>
        <p:sp>
          <p:nvSpPr>
            <p:cNvPr id="6" name="Oval 5"/>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ardrop 6"/>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272918622"/>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4" name="TextBox 3"/>
          <p:cNvSpPr txBox="1"/>
          <p:nvPr/>
        </p:nvSpPr>
        <p:spPr>
          <a:xfrm>
            <a:off x="838449" y="2434763"/>
            <a:ext cx="7590703" cy="646331"/>
          </a:xfrm>
          <a:prstGeom prst="rect">
            <a:avLst/>
          </a:prstGeom>
          <a:noFill/>
        </p:spPr>
        <p:txBody>
          <a:bodyPr wrap="none" rtlCol="0">
            <a:spAutoFit/>
          </a:bodyPr>
          <a:lstStyle/>
          <a:p>
            <a:pPr algn="ctr"/>
            <a:r>
              <a:rPr lang="en-US" sz="3600" i="1" dirty="0" smtClean="0">
                <a:solidFill>
                  <a:prstClr val="black"/>
                </a:solidFill>
                <a:latin typeface="Avenir Black"/>
                <a:cs typeface="Avenir Black"/>
              </a:rPr>
              <a:t>Federal vs. </a:t>
            </a:r>
            <a:r>
              <a:rPr lang="en-US" sz="3600" i="1" dirty="0">
                <a:solidFill>
                  <a:prstClr val="black"/>
                </a:solidFill>
                <a:latin typeface="Avenir Black"/>
                <a:cs typeface="Avenir Black"/>
              </a:rPr>
              <a:t>s</a:t>
            </a:r>
            <a:r>
              <a:rPr lang="en-US" sz="3600" i="1" dirty="0" smtClean="0">
                <a:solidFill>
                  <a:prstClr val="black"/>
                </a:solidFill>
                <a:latin typeface="Avenir Black"/>
                <a:cs typeface="Avenir Black"/>
              </a:rPr>
              <a:t>tate regulatory roles</a:t>
            </a:r>
            <a:endParaRPr lang="en-US" sz="3600" i="1" dirty="0">
              <a:solidFill>
                <a:prstClr val="black"/>
              </a:solidFill>
              <a:latin typeface="Avenir Black"/>
              <a:cs typeface="Avenir Black"/>
            </a:endParaRPr>
          </a:p>
        </p:txBody>
      </p:sp>
      <p:grpSp>
        <p:nvGrpSpPr>
          <p:cNvPr id="5" name="Group 4"/>
          <p:cNvGrpSpPr/>
          <p:nvPr/>
        </p:nvGrpSpPr>
        <p:grpSpPr>
          <a:xfrm>
            <a:off x="8098116" y="14530"/>
            <a:ext cx="830994" cy="634504"/>
            <a:chOff x="2066934" y="1319924"/>
            <a:chExt cx="3038142" cy="2464745"/>
          </a:xfrm>
        </p:grpSpPr>
        <p:sp>
          <p:nvSpPr>
            <p:cNvPr id="6" name="Oval 5"/>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ardrop 6"/>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919549026"/>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7897821" cy="584776"/>
          </a:xfrm>
          <a:prstGeom prst="rect">
            <a:avLst/>
          </a:prstGeom>
          <a:noFill/>
        </p:spPr>
        <p:txBody>
          <a:bodyPr wrap="none" rtlCol="0">
            <a:spAutoFit/>
          </a:bodyPr>
          <a:lstStyle/>
          <a:p>
            <a:pPr defTabSz="914400"/>
            <a:r>
              <a:rPr lang="en-US" sz="3200" dirty="0" smtClean="0">
                <a:solidFill>
                  <a:prstClr val="white"/>
                </a:solidFill>
                <a:latin typeface="Avenir Heavy"/>
                <a:cs typeface="Avenir Heavy"/>
              </a:rPr>
              <a:t>Universal recycling law: Act 148 of 2012</a:t>
            </a:r>
            <a:endParaRPr lang="en-US" sz="3200" dirty="0">
              <a:solidFill>
                <a:prstClr val="white"/>
              </a:solidFill>
              <a:latin typeface="Avenir Heavy"/>
              <a:cs typeface="Avenir Heavy"/>
            </a:endParaRPr>
          </a:p>
        </p:txBody>
      </p:sp>
      <p:sp>
        <p:nvSpPr>
          <p:cNvPr id="6" name="TextBox 5"/>
          <p:cNvSpPr txBox="1"/>
          <p:nvPr/>
        </p:nvSpPr>
        <p:spPr>
          <a:xfrm>
            <a:off x="425618" y="787471"/>
            <a:ext cx="8515182" cy="5401481"/>
          </a:xfrm>
          <a:prstGeom prst="rect">
            <a:avLst/>
          </a:prstGeom>
          <a:noFill/>
        </p:spPr>
        <p:txBody>
          <a:bodyPr wrap="square" rtlCol="0">
            <a:spAutoFit/>
          </a:bodyPr>
          <a:lstStyle/>
          <a:p>
            <a:pPr>
              <a:lnSpc>
                <a:spcPct val="120000"/>
              </a:lnSpc>
            </a:pPr>
            <a:r>
              <a:rPr lang="en-US" dirty="0" smtClean="0">
                <a:solidFill>
                  <a:prstClr val="black"/>
                </a:solidFill>
                <a:latin typeface="Avenir Medium"/>
                <a:cs typeface="Avenir Medium"/>
              </a:rPr>
              <a:t>In 2012, the Vermont Legislature passed </a:t>
            </a:r>
            <a:r>
              <a:rPr lang="en-US" dirty="0" smtClean="0">
                <a:solidFill>
                  <a:prstClr val="black"/>
                </a:solidFill>
                <a:latin typeface="Avenir Black"/>
                <a:cs typeface="Avenir Black"/>
              </a:rPr>
              <a:t>Act 148, the Universal Recycling Law.</a:t>
            </a:r>
          </a:p>
          <a:p>
            <a:pPr>
              <a:lnSpc>
                <a:spcPct val="120000"/>
              </a:lnSpc>
            </a:pPr>
            <a:endParaRPr lang="en-US" dirty="0" smtClean="0">
              <a:solidFill>
                <a:prstClr val="black"/>
              </a:solidFill>
              <a:latin typeface="Avenir Black"/>
              <a:cs typeface="Avenir Black"/>
            </a:endParaRPr>
          </a:p>
          <a:p>
            <a:pPr>
              <a:lnSpc>
                <a:spcPct val="120000"/>
              </a:lnSpc>
            </a:pPr>
            <a:r>
              <a:rPr lang="en-US" dirty="0" smtClean="0">
                <a:solidFill>
                  <a:prstClr val="black"/>
                </a:solidFill>
                <a:latin typeface="Avenir Medium"/>
                <a:cs typeface="Avenir Medium"/>
              </a:rPr>
              <a:t>This law mandates diversion of all </a:t>
            </a:r>
            <a:r>
              <a:rPr lang="en-US" dirty="0" smtClean="0">
                <a:solidFill>
                  <a:prstClr val="black"/>
                </a:solidFill>
                <a:latin typeface="Avenir Black"/>
                <a:cs typeface="Avenir Black"/>
              </a:rPr>
              <a:t>recyclables</a:t>
            </a:r>
            <a:r>
              <a:rPr lang="en-US" dirty="0" smtClean="0">
                <a:solidFill>
                  <a:prstClr val="black"/>
                </a:solidFill>
                <a:latin typeface="Avenir Medium"/>
                <a:cs typeface="Avenir Medium"/>
              </a:rPr>
              <a:t> and </a:t>
            </a:r>
            <a:r>
              <a:rPr lang="en-US" dirty="0" smtClean="0">
                <a:solidFill>
                  <a:prstClr val="black"/>
                </a:solidFill>
                <a:latin typeface="Avenir Black"/>
                <a:cs typeface="Avenir Black"/>
              </a:rPr>
              <a:t>organic wastes </a:t>
            </a:r>
            <a:r>
              <a:rPr lang="en-US" dirty="0" smtClean="0">
                <a:solidFill>
                  <a:prstClr val="black"/>
                </a:solidFill>
                <a:latin typeface="Avenir Medium"/>
                <a:cs typeface="Avenir Medium"/>
              </a:rPr>
              <a:t>from landfills by 2020:</a:t>
            </a:r>
          </a:p>
          <a:p>
            <a:pPr marL="285750" indent="-285750">
              <a:lnSpc>
                <a:spcPct val="120000"/>
              </a:lnSpc>
              <a:buFont typeface="Arial"/>
              <a:buChar char="•"/>
            </a:pPr>
            <a:r>
              <a:rPr lang="en-US" dirty="0" smtClean="0">
                <a:solidFill>
                  <a:prstClr val="black"/>
                </a:solidFill>
                <a:latin typeface="Avenir Medium"/>
                <a:cs typeface="Avenir Medium"/>
              </a:rPr>
              <a:t>To ensure the reuse of these materials; and</a:t>
            </a:r>
          </a:p>
          <a:p>
            <a:pPr marL="285750" indent="-285750">
              <a:lnSpc>
                <a:spcPct val="120000"/>
              </a:lnSpc>
              <a:buFont typeface="Arial"/>
              <a:buChar char="•"/>
            </a:pPr>
            <a:r>
              <a:rPr lang="en-US" dirty="0" smtClean="0">
                <a:solidFill>
                  <a:prstClr val="black"/>
                </a:solidFill>
                <a:latin typeface="Avenir Medium"/>
                <a:cs typeface="Avenir Medium"/>
              </a:rPr>
              <a:t>Eliminate the need for new landfill construction.</a:t>
            </a:r>
          </a:p>
          <a:p>
            <a:pPr marL="285750" indent="-285750">
              <a:lnSpc>
                <a:spcPct val="120000"/>
              </a:lnSpc>
              <a:buFont typeface="Arial"/>
              <a:buChar char="•"/>
            </a:pPr>
            <a:endParaRPr lang="en-US" dirty="0">
              <a:solidFill>
                <a:prstClr val="black"/>
              </a:solidFill>
              <a:latin typeface="Avenir Medium"/>
              <a:cs typeface="Avenir Medium"/>
            </a:endParaRPr>
          </a:p>
          <a:p>
            <a:pPr>
              <a:lnSpc>
                <a:spcPct val="120000"/>
              </a:lnSpc>
            </a:pPr>
            <a:r>
              <a:rPr lang="en-US" dirty="0" smtClean="0">
                <a:solidFill>
                  <a:prstClr val="black"/>
                </a:solidFill>
                <a:latin typeface="Avenir Medium"/>
                <a:cs typeface="Avenir Medium"/>
              </a:rPr>
              <a:t>Collection facilities and haulers: </a:t>
            </a:r>
          </a:p>
          <a:p>
            <a:pPr marL="285750" indent="-285750">
              <a:lnSpc>
                <a:spcPct val="120000"/>
              </a:lnSpc>
              <a:buFont typeface="Arial"/>
              <a:buChar char="•"/>
            </a:pPr>
            <a:r>
              <a:rPr lang="en-US" dirty="0">
                <a:solidFill>
                  <a:prstClr val="black"/>
                </a:solidFill>
                <a:latin typeface="Avenir Medium"/>
                <a:cs typeface="Avenir Medium"/>
              </a:rPr>
              <a:t>M</a:t>
            </a:r>
            <a:r>
              <a:rPr lang="en-US" dirty="0" smtClean="0">
                <a:solidFill>
                  <a:prstClr val="black"/>
                </a:solidFill>
                <a:latin typeface="Avenir Medium"/>
                <a:cs typeface="Avenir Medium"/>
              </a:rPr>
              <a:t>ust offer all services: trash collection, collection of recyclables and organic’</a:t>
            </a:r>
          </a:p>
          <a:p>
            <a:pPr marL="285750" indent="-285750">
              <a:lnSpc>
                <a:spcPct val="120000"/>
              </a:lnSpc>
              <a:buFont typeface="Arial"/>
              <a:buChar char="•"/>
            </a:pPr>
            <a:r>
              <a:rPr lang="en-US" dirty="0" smtClean="0">
                <a:solidFill>
                  <a:prstClr val="black"/>
                </a:solidFill>
                <a:latin typeface="Avenir Medium"/>
                <a:cs typeface="Avenir Medium"/>
              </a:rPr>
              <a:t>Cannot charge separate fees for residential collection of waste streams; but</a:t>
            </a:r>
          </a:p>
          <a:p>
            <a:pPr marL="285750" indent="-285750">
              <a:lnSpc>
                <a:spcPct val="120000"/>
              </a:lnSpc>
              <a:buFont typeface="Arial"/>
              <a:buChar char="•"/>
            </a:pPr>
            <a:r>
              <a:rPr lang="en-US" dirty="0" smtClean="0">
                <a:solidFill>
                  <a:prstClr val="black"/>
                </a:solidFill>
                <a:latin typeface="Avenir Medium"/>
                <a:cs typeface="Avenir Medium"/>
              </a:rPr>
              <a:t>Facilities can charge a separate fee for commercial haulers.</a:t>
            </a:r>
          </a:p>
          <a:p>
            <a:pPr marL="285750" indent="-285750">
              <a:lnSpc>
                <a:spcPct val="120000"/>
              </a:lnSpc>
              <a:buFont typeface="Arial"/>
              <a:buChar char="•"/>
            </a:pPr>
            <a:endParaRPr lang="en-US" dirty="0">
              <a:solidFill>
                <a:prstClr val="black"/>
              </a:solidFill>
              <a:latin typeface="Avenir Medium"/>
              <a:cs typeface="Avenir Medium"/>
            </a:endParaRPr>
          </a:p>
          <a:p>
            <a:pPr>
              <a:lnSpc>
                <a:spcPct val="120000"/>
              </a:lnSpc>
            </a:pPr>
            <a:r>
              <a:rPr lang="en-US" dirty="0" smtClean="0">
                <a:solidFill>
                  <a:prstClr val="black"/>
                </a:solidFill>
                <a:latin typeface="Avenir Medium"/>
                <a:cs typeface="Avenir Medium"/>
              </a:rPr>
              <a:t>ANR will </a:t>
            </a:r>
            <a:r>
              <a:rPr lang="en-US" u="sng" dirty="0" smtClean="0">
                <a:solidFill>
                  <a:prstClr val="black"/>
                </a:solidFill>
                <a:latin typeface="Avenir Medium"/>
                <a:cs typeface="Avenir Medium"/>
              </a:rPr>
              <a:t>oversee</a:t>
            </a:r>
            <a:r>
              <a:rPr lang="en-US" dirty="0" smtClean="0">
                <a:solidFill>
                  <a:prstClr val="black"/>
                </a:solidFill>
                <a:latin typeface="Avenir Medium"/>
                <a:cs typeface="Avenir Medium"/>
              </a:rPr>
              <a:t> facilities and rate structures.</a:t>
            </a:r>
          </a:p>
          <a:p>
            <a:pPr>
              <a:lnSpc>
                <a:spcPct val="120000"/>
              </a:lnSpc>
            </a:pPr>
            <a:endParaRPr lang="en-US" dirty="0">
              <a:solidFill>
                <a:prstClr val="black"/>
              </a:solidFill>
              <a:latin typeface="Avenir Medium"/>
              <a:cs typeface="Avenir Medium"/>
            </a:endParaRPr>
          </a:p>
          <a:p>
            <a:pPr marL="285750" indent="-285750">
              <a:lnSpc>
                <a:spcPct val="120000"/>
              </a:lnSpc>
              <a:buFont typeface="Arial"/>
              <a:buChar char="•"/>
            </a:pPr>
            <a:endParaRPr lang="en-US" dirty="0" smtClean="0">
              <a:solidFill>
                <a:prstClr val="black"/>
              </a:solidFill>
              <a:latin typeface="Avenir Medium"/>
              <a:cs typeface="Avenir Medium"/>
            </a:endParaRPr>
          </a:p>
          <a:p>
            <a:pPr>
              <a:lnSpc>
                <a:spcPct val="120000"/>
              </a:lnSpc>
            </a:pPr>
            <a:r>
              <a:rPr lang="en-US" dirty="0" smtClean="0">
                <a:solidFill>
                  <a:prstClr val="black"/>
                </a:solidFill>
                <a:latin typeface="Avenir Medium"/>
                <a:cs typeface="Avenir Medium"/>
              </a:rPr>
              <a:t>http://</a:t>
            </a:r>
            <a:r>
              <a:rPr lang="en-US" dirty="0" err="1" smtClean="0">
                <a:solidFill>
                  <a:prstClr val="black"/>
                </a:solidFill>
                <a:latin typeface="Avenir Medium"/>
                <a:cs typeface="Avenir Medium"/>
              </a:rPr>
              <a:t>www.anr.state.vt.us</a:t>
            </a:r>
            <a:r>
              <a:rPr lang="en-US" dirty="0" smtClean="0">
                <a:solidFill>
                  <a:prstClr val="black"/>
                </a:solidFill>
                <a:latin typeface="Avenir Medium"/>
                <a:cs typeface="Avenir Medium"/>
              </a:rPr>
              <a:t>/</a:t>
            </a:r>
            <a:r>
              <a:rPr lang="en-US" dirty="0" err="1" smtClean="0">
                <a:solidFill>
                  <a:prstClr val="black"/>
                </a:solidFill>
                <a:latin typeface="Avenir Medium"/>
                <a:cs typeface="Avenir Medium"/>
              </a:rPr>
              <a:t>dec</a:t>
            </a:r>
            <a:r>
              <a:rPr lang="en-US" dirty="0" smtClean="0">
                <a:solidFill>
                  <a:prstClr val="black"/>
                </a:solidFill>
                <a:latin typeface="Avenir Medium"/>
                <a:cs typeface="Avenir Medium"/>
              </a:rPr>
              <a:t>/</a:t>
            </a:r>
            <a:r>
              <a:rPr lang="en-US" dirty="0" err="1" smtClean="0">
                <a:solidFill>
                  <a:prstClr val="black"/>
                </a:solidFill>
                <a:latin typeface="Avenir Medium"/>
                <a:cs typeface="Avenir Medium"/>
              </a:rPr>
              <a:t>wastediv</a:t>
            </a:r>
            <a:r>
              <a:rPr lang="en-US" dirty="0" smtClean="0">
                <a:solidFill>
                  <a:prstClr val="black"/>
                </a:solidFill>
                <a:latin typeface="Avenir Medium"/>
                <a:cs typeface="Avenir Medium"/>
              </a:rPr>
              <a:t>/solid/Act148.htm</a:t>
            </a:r>
          </a:p>
        </p:txBody>
      </p:sp>
      <p:grpSp>
        <p:nvGrpSpPr>
          <p:cNvPr id="5" name="Group 4"/>
          <p:cNvGrpSpPr/>
          <p:nvPr/>
        </p:nvGrpSpPr>
        <p:grpSpPr>
          <a:xfrm>
            <a:off x="8098116" y="14530"/>
            <a:ext cx="830994" cy="634504"/>
            <a:chOff x="2066934" y="1319924"/>
            <a:chExt cx="3038142" cy="2464745"/>
          </a:xfrm>
        </p:grpSpPr>
        <p:sp>
          <p:nvSpPr>
            <p:cNvPr id="7" name="Oval 6"/>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ardrop 7"/>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057148276"/>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6207129" cy="584776"/>
          </a:xfrm>
          <a:prstGeom prst="rect">
            <a:avLst/>
          </a:prstGeom>
          <a:noFill/>
        </p:spPr>
        <p:txBody>
          <a:bodyPr wrap="none" rtlCol="0">
            <a:spAutoFit/>
          </a:bodyPr>
          <a:lstStyle/>
          <a:p>
            <a:pPr defTabSz="914400"/>
            <a:r>
              <a:rPr lang="en-US" sz="3200" dirty="0" smtClean="0">
                <a:solidFill>
                  <a:prstClr val="white"/>
                </a:solidFill>
                <a:latin typeface="Avenir Heavy"/>
                <a:cs typeface="Avenir Heavy"/>
              </a:rPr>
              <a:t>Universal recycling law timeline</a:t>
            </a:r>
            <a:endParaRPr lang="en-US" sz="3200" dirty="0">
              <a:solidFill>
                <a:prstClr val="white"/>
              </a:solidFill>
              <a:latin typeface="Avenir Heavy"/>
              <a:cs typeface="Avenir Heavy"/>
            </a:endParaRPr>
          </a:p>
        </p:txBody>
      </p:sp>
      <p:sp>
        <p:nvSpPr>
          <p:cNvPr id="6" name="TextBox 5"/>
          <p:cNvSpPr txBox="1"/>
          <p:nvPr/>
        </p:nvSpPr>
        <p:spPr>
          <a:xfrm>
            <a:off x="425619" y="787471"/>
            <a:ext cx="8604082" cy="4789004"/>
          </a:xfrm>
          <a:prstGeom prst="rect">
            <a:avLst/>
          </a:prstGeom>
          <a:noFill/>
        </p:spPr>
        <p:txBody>
          <a:bodyPr wrap="square" rtlCol="0">
            <a:spAutoFit/>
          </a:bodyPr>
          <a:lstStyle/>
          <a:p>
            <a:pPr>
              <a:lnSpc>
                <a:spcPct val="120000"/>
              </a:lnSpc>
            </a:pPr>
            <a:r>
              <a:rPr lang="en-US" dirty="0" smtClean="0">
                <a:solidFill>
                  <a:prstClr val="black"/>
                </a:solidFill>
                <a:latin typeface="Avenir Medium"/>
                <a:cs typeface="Avenir Medium"/>
              </a:rPr>
              <a:t>The mandate to divert recyclables &amp; organics is phased in over a six-year period. </a:t>
            </a:r>
          </a:p>
          <a:p>
            <a:pPr>
              <a:lnSpc>
                <a:spcPct val="120000"/>
              </a:lnSpc>
            </a:pPr>
            <a:endParaRPr lang="en-US" dirty="0">
              <a:solidFill>
                <a:prstClr val="black"/>
              </a:solidFill>
              <a:latin typeface="Avenir Medium"/>
              <a:cs typeface="Avenir Medium"/>
            </a:endParaRPr>
          </a:p>
          <a:p>
            <a:r>
              <a:rPr lang="en-US" b="1" dirty="0" smtClean="0">
                <a:latin typeface="Avenir Medium"/>
                <a:cs typeface="Avenir Medium"/>
              </a:rPr>
              <a:t>Timeline for food scraps diversion:</a:t>
            </a:r>
          </a:p>
          <a:p>
            <a:endParaRPr lang="en-US" sz="1000" dirty="0">
              <a:latin typeface="Avenir Medium"/>
              <a:cs typeface="Avenir Medium"/>
            </a:endParaRPr>
          </a:p>
          <a:p>
            <a:pPr marL="285750" indent="-285750">
              <a:buFont typeface="Arial"/>
              <a:buChar char="•"/>
            </a:pPr>
            <a:r>
              <a:rPr lang="en-US" dirty="0" smtClean="0">
                <a:latin typeface="Avenir Medium"/>
                <a:cs typeface="Avenir Medium"/>
              </a:rPr>
              <a:t>Generators </a:t>
            </a:r>
            <a:r>
              <a:rPr lang="en-US" dirty="0">
                <a:latin typeface="Avenir Medium"/>
                <a:cs typeface="Avenir Medium"/>
              </a:rPr>
              <a:t>of 104 tons/year must separate/manage material by July 1, </a:t>
            </a:r>
            <a:r>
              <a:rPr lang="en-US" dirty="0" smtClean="0">
                <a:latin typeface="Avenir Medium"/>
                <a:cs typeface="Avenir Medium"/>
              </a:rPr>
              <a:t>2014. </a:t>
            </a:r>
            <a:endParaRPr lang="en-US" dirty="0">
              <a:latin typeface="Avenir Medium"/>
              <a:cs typeface="Avenir Medium"/>
            </a:endParaRPr>
          </a:p>
          <a:p>
            <a:pPr marL="285750" indent="-285750">
              <a:buFont typeface="Arial"/>
              <a:buChar char="•"/>
            </a:pPr>
            <a:endParaRPr lang="en-US" dirty="0">
              <a:latin typeface="Avenir Medium"/>
              <a:cs typeface="Avenir Medium"/>
            </a:endParaRPr>
          </a:p>
          <a:p>
            <a:pPr marL="285750" indent="-285750">
              <a:buFont typeface="Arial"/>
              <a:buChar char="•"/>
            </a:pPr>
            <a:r>
              <a:rPr lang="en-US" dirty="0" smtClean="0">
                <a:latin typeface="Avenir Medium"/>
                <a:cs typeface="Avenir Medium"/>
              </a:rPr>
              <a:t>Generators </a:t>
            </a:r>
            <a:r>
              <a:rPr lang="en-US" dirty="0">
                <a:latin typeface="Avenir Medium"/>
                <a:cs typeface="Avenir Medium"/>
              </a:rPr>
              <a:t>of 52 tons/year must separate/manage material by July 1, </a:t>
            </a:r>
            <a:r>
              <a:rPr lang="en-US" dirty="0" smtClean="0">
                <a:latin typeface="Avenir Medium"/>
                <a:cs typeface="Avenir Medium"/>
              </a:rPr>
              <a:t>2015. </a:t>
            </a:r>
            <a:endParaRPr lang="en-US" dirty="0">
              <a:latin typeface="Avenir Medium"/>
              <a:cs typeface="Avenir Medium"/>
            </a:endParaRPr>
          </a:p>
          <a:p>
            <a:pPr marL="285750" indent="-285750">
              <a:buFont typeface="Arial"/>
              <a:buChar char="•"/>
            </a:pPr>
            <a:endParaRPr lang="en-US" dirty="0">
              <a:latin typeface="Avenir Medium"/>
              <a:cs typeface="Avenir Medium"/>
            </a:endParaRPr>
          </a:p>
          <a:p>
            <a:pPr marL="285750" indent="-285750">
              <a:buFont typeface="Arial"/>
              <a:buChar char="•"/>
            </a:pPr>
            <a:r>
              <a:rPr lang="en-US" dirty="0" smtClean="0">
                <a:latin typeface="Avenir Medium"/>
                <a:cs typeface="Avenir Medium"/>
              </a:rPr>
              <a:t>Generators </a:t>
            </a:r>
            <a:r>
              <a:rPr lang="en-US" dirty="0">
                <a:latin typeface="Avenir Medium"/>
                <a:cs typeface="Avenir Medium"/>
              </a:rPr>
              <a:t>of 26 tons/year must separate/manage material by July 1, </a:t>
            </a:r>
            <a:r>
              <a:rPr lang="en-US" dirty="0" smtClean="0">
                <a:latin typeface="Avenir Medium"/>
                <a:cs typeface="Avenir Medium"/>
              </a:rPr>
              <a:t>2016. </a:t>
            </a:r>
            <a:endParaRPr lang="en-US" dirty="0">
              <a:latin typeface="Avenir Medium"/>
              <a:cs typeface="Avenir Medium"/>
            </a:endParaRPr>
          </a:p>
          <a:p>
            <a:pPr marL="285750" indent="-285750">
              <a:buFont typeface="Arial"/>
              <a:buChar char="•"/>
            </a:pPr>
            <a:endParaRPr lang="en-US" dirty="0">
              <a:latin typeface="Avenir Medium"/>
              <a:cs typeface="Avenir Medium"/>
            </a:endParaRPr>
          </a:p>
          <a:p>
            <a:pPr marL="285750" indent="-285750">
              <a:buFont typeface="Arial"/>
              <a:buChar char="•"/>
            </a:pPr>
            <a:r>
              <a:rPr lang="en-US" dirty="0" smtClean="0">
                <a:latin typeface="Avenir Medium"/>
                <a:cs typeface="Avenir Medium"/>
              </a:rPr>
              <a:t>Generators </a:t>
            </a:r>
            <a:r>
              <a:rPr lang="en-US" dirty="0">
                <a:latin typeface="Avenir Medium"/>
                <a:cs typeface="Avenir Medium"/>
              </a:rPr>
              <a:t>of 18 tons/year must separate/manage material by July 1, </a:t>
            </a:r>
            <a:r>
              <a:rPr lang="en-US" dirty="0" smtClean="0">
                <a:latin typeface="Avenir Medium"/>
                <a:cs typeface="Avenir Medium"/>
              </a:rPr>
              <a:t>2017. </a:t>
            </a:r>
            <a:endParaRPr lang="en-US" dirty="0">
              <a:latin typeface="Avenir Medium"/>
              <a:cs typeface="Avenir Medium"/>
            </a:endParaRPr>
          </a:p>
          <a:p>
            <a:pPr marL="285750" indent="-285750">
              <a:buFont typeface="Arial"/>
              <a:buChar char="•"/>
            </a:pPr>
            <a:endParaRPr lang="en-US" dirty="0">
              <a:latin typeface="Avenir Medium"/>
              <a:cs typeface="Avenir Medium"/>
            </a:endParaRPr>
          </a:p>
          <a:p>
            <a:pPr marL="285750" indent="-285750">
              <a:buFont typeface="Arial"/>
              <a:buChar char="•"/>
            </a:pPr>
            <a:r>
              <a:rPr lang="en-US" dirty="0" smtClean="0">
                <a:latin typeface="Avenir Medium"/>
                <a:cs typeface="Avenir Medium"/>
              </a:rPr>
              <a:t>Must </a:t>
            </a:r>
            <a:r>
              <a:rPr lang="en-US" dirty="0">
                <a:latin typeface="Avenir Medium"/>
                <a:cs typeface="Avenir Medium"/>
              </a:rPr>
              <a:t>be managed by facilities by July 1, 2017 </a:t>
            </a:r>
          </a:p>
          <a:p>
            <a:pPr marL="285750" indent="-285750">
              <a:buFont typeface="Arial"/>
              <a:buChar char="•"/>
            </a:pPr>
            <a:endParaRPr lang="en-US" dirty="0">
              <a:latin typeface="Avenir Medium"/>
              <a:cs typeface="Avenir Medium"/>
            </a:endParaRPr>
          </a:p>
          <a:p>
            <a:pPr marL="285750" indent="-285750">
              <a:buFont typeface="Arial"/>
              <a:buChar char="•"/>
            </a:pPr>
            <a:r>
              <a:rPr lang="en-US" dirty="0" smtClean="0">
                <a:latin typeface="Avenir Medium"/>
                <a:cs typeface="Avenir Medium"/>
              </a:rPr>
              <a:t>Must </a:t>
            </a:r>
            <a:r>
              <a:rPr lang="en-US" dirty="0">
                <a:latin typeface="Avenir Medium"/>
                <a:cs typeface="Avenir Medium"/>
              </a:rPr>
              <a:t>be collected by haulers by July 1, 2017 </a:t>
            </a:r>
          </a:p>
          <a:p>
            <a:pPr marL="285750" indent="-285750">
              <a:buFont typeface="Arial"/>
              <a:buChar char="•"/>
            </a:pPr>
            <a:endParaRPr lang="en-US" dirty="0">
              <a:latin typeface="Avenir Medium"/>
              <a:cs typeface="Avenir Medium"/>
            </a:endParaRPr>
          </a:p>
          <a:p>
            <a:pPr marL="285750" indent="-285750">
              <a:buFont typeface="Arial"/>
              <a:buChar char="•"/>
            </a:pPr>
            <a:r>
              <a:rPr lang="en-US" dirty="0" smtClean="0">
                <a:latin typeface="Avenir Medium"/>
                <a:cs typeface="Avenir Medium"/>
              </a:rPr>
              <a:t>Are </a:t>
            </a:r>
            <a:r>
              <a:rPr lang="en-US" dirty="0">
                <a:latin typeface="Avenir Medium"/>
                <a:cs typeface="Avenir Medium"/>
              </a:rPr>
              <a:t>banned from the landfill by July 1, 2020 </a:t>
            </a:r>
          </a:p>
        </p:txBody>
      </p:sp>
      <p:grpSp>
        <p:nvGrpSpPr>
          <p:cNvPr id="5" name="Group 4"/>
          <p:cNvGrpSpPr/>
          <p:nvPr/>
        </p:nvGrpSpPr>
        <p:grpSpPr>
          <a:xfrm>
            <a:off x="8098116" y="14530"/>
            <a:ext cx="830994" cy="634504"/>
            <a:chOff x="2066934" y="1319924"/>
            <a:chExt cx="3038142" cy="2464745"/>
          </a:xfrm>
        </p:grpSpPr>
        <p:sp>
          <p:nvSpPr>
            <p:cNvPr id="7" name="Oval 6"/>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ardrop 7"/>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83184106"/>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7487042" cy="584776"/>
          </a:xfrm>
          <a:prstGeom prst="rect">
            <a:avLst/>
          </a:prstGeom>
          <a:noFill/>
        </p:spPr>
        <p:txBody>
          <a:bodyPr wrap="none" rtlCol="0">
            <a:spAutoFit/>
          </a:bodyPr>
          <a:lstStyle/>
          <a:p>
            <a:pPr defTabSz="914400"/>
            <a:r>
              <a:rPr lang="en-US" sz="3200" dirty="0" smtClean="0">
                <a:solidFill>
                  <a:prstClr val="white"/>
                </a:solidFill>
                <a:latin typeface="Avenir Heavy"/>
                <a:cs typeface="Avenir Heavy"/>
              </a:rPr>
              <a:t>Hierarchy for food scrap management</a:t>
            </a:r>
            <a:endParaRPr lang="en-US" sz="3200" dirty="0">
              <a:solidFill>
                <a:prstClr val="white"/>
              </a:solidFill>
              <a:latin typeface="Avenir Heavy"/>
              <a:cs typeface="Avenir Heavy"/>
            </a:endParaRPr>
          </a:p>
        </p:txBody>
      </p:sp>
      <p:sp>
        <p:nvSpPr>
          <p:cNvPr id="6" name="TextBox 5"/>
          <p:cNvSpPr txBox="1"/>
          <p:nvPr/>
        </p:nvSpPr>
        <p:spPr>
          <a:xfrm>
            <a:off x="425619" y="787471"/>
            <a:ext cx="8604082" cy="5101398"/>
          </a:xfrm>
          <a:prstGeom prst="rect">
            <a:avLst/>
          </a:prstGeom>
          <a:noFill/>
        </p:spPr>
        <p:txBody>
          <a:bodyPr wrap="square" rtlCol="0">
            <a:spAutoFit/>
          </a:bodyPr>
          <a:lstStyle/>
          <a:p>
            <a:pPr>
              <a:lnSpc>
                <a:spcPct val="120000"/>
              </a:lnSpc>
            </a:pPr>
            <a:r>
              <a:rPr lang="en-US" dirty="0" smtClean="0">
                <a:solidFill>
                  <a:prstClr val="black"/>
                </a:solidFill>
                <a:latin typeface="Avenir Medium"/>
                <a:cs typeface="Avenir Medium"/>
              </a:rPr>
              <a:t>The Universal Recycling Law includes a hierarchy of food scrap management that embodies highest-and-best use of organic wastes.</a:t>
            </a:r>
          </a:p>
          <a:p>
            <a:pPr>
              <a:lnSpc>
                <a:spcPct val="120000"/>
              </a:lnSpc>
            </a:pPr>
            <a:endParaRPr lang="en-US" dirty="0">
              <a:solidFill>
                <a:prstClr val="black"/>
              </a:solidFill>
              <a:latin typeface="Avenir Medium"/>
              <a:cs typeface="Avenir Medium"/>
            </a:endParaRPr>
          </a:p>
          <a:p>
            <a:pPr marL="342900" indent="-342900">
              <a:lnSpc>
                <a:spcPct val="150000"/>
              </a:lnSpc>
              <a:buFont typeface="+mj-lt"/>
              <a:buAutoNum type="arabicPeriod"/>
            </a:pPr>
            <a:r>
              <a:rPr lang="en-US" dirty="0" smtClean="0">
                <a:solidFill>
                  <a:prstClr val="black"/>
                </a:solidFill>
                <a:latin typeface="Avenir Medium"/>
                <a:cs typeface="Avenir Medium"/>
              </a:rPr>
              <a:t>Reduction of generation of food scraps</a:t>
            </a:r>
          </a:p>
          <a:p>
            <a:pPr marL="342900" indent="-342900">
              <a:lnSpc>
                <a:spcPct val="150000"/>
              </a:lnSpc>
              <a:buFont typeface="+mj-lt"/>
              <a:buAutoNum type="arabicPeriod"/>
            </a:pPr>
            <a:r>
              <a:rPr lang="en-US" dirty="0" smtClean="0">
                <a:latin typeface="Avenir Medium"/>
                <a:cs typeface="Avenir Medium"/>
              </a:rPr>
              <a:t>Rescue quality food for people</a:t>
            </a:r>
          </a:p>
          <a:p>
            <a:pPr marL="342900" indent="-342900">
              <a:lnSpc>
                <a:spcPct val="150000"/>
              </a:lnSpc>
              <a:buFont typeface="+mj-lt"/>
              <a:buAutoNum type="arabicPeriod"/>
            </a:pPr>
            <a:r>
              <a:rPr lang="en-US" dirty="0" smtClean="0">
                <a:latin typeface="Avenir Medium"/>
                <a:cs typeface="Avenir Medium"/>
              </a:rPr>
              <a:t>Diversion for agricultural use, including food for animals</a:t>
            </a:r>
          </a:p>
          <a:p>
            <a:pPr marL="342900" indent="-342900">
              <a:lnSpc>
                <a:spcPct val="150000"/>
              </a:lnSpc>
              <a:buFont typeface="+mj-lt"/>
              <a:buAutoNum type="arabicPeriod"/>
            </a:pPr>
            <a:r>
              <a:rPr lang="en-US" dirty="0" smtClean="0">
                <a:latin typeface="Avenir Medium"/>
                <a:cs typeface="Avenir Medium"/>
              </a:rPr>
              <a:t>Composting, nutrient management and anaerobic digestion</a:t>
            </a:r>
          </a:p>
          <a:p>
            <a:pPr marL="342900" indent="-342900">
              <a:lnSpc>
                <a:spcPct val="150000"/>
              </a:lnSpc>
              <a:buFont typeface="+mj-lt"/>
              <a:buAutoNum type="arabicPeriod"/>
            </a:pPr>
            <a:r>
              <a:rPr lang="en-US" dirty="0" smtClean="0">
                <a:latin typeface="Avenir Medium"/>
                <a:cs typeface="Avenir Medium"/>
              </a:rPr>
              <a:t>Energy recovery</a:t>
            </a:r>
          </a:p>
          <a:p>
            <a:pPr marL="342900" indent="-342900">
              <a:lnSpc>
                <a:spcPct val="150000"/>
              </a:lnSpc>
              <a:buFont typeface="+mj-lt"/>
              <a:buAutoNum type="arabicPeriod"/>
            </a:pPr>
            <a:endParaRPr lang="en-US" dirty="0">
              <a:latin typeface="Avenir Medium"/>
              <a:cs typeface="Avenir Medium"/>
            </a:endParaRPr>
          </a:p>
          <a:p>
            <a:pPr>
              <a:lnSpc>
                <a:spcPct val="110000"/>
              </a:lnSpc>
            </a:pPr>
            <a:r>
              <a:rPr lang="en-US" dirty="0" smtClean="0">
                <a:latin typeface="Avenir Medium"/>
                <a:cs typeface="Avenir Medium"/>
              </a:rPr>
              <a:t>It seems that ‘energy recovery’ refers to incineration and that ‘digestion’ is grouped with composting because, although it does recover energy, it also recovers nutrients.</a:t>
            </a:r>
          </a:p>
          <a:p>
            <a:pPr>
              <a:lnSpc>
                <a:spcPct val="110000"/>
              </a:lnSpc>
            </a:pPr>
            <a:endParaRPr lang="en-US" sz="1000" dirty="0" smtClean="0">
              <a:latin typeface="Avenir Medium"/>
              <a:cs typeface="Avenir Medium"/>
            </a:endParaRPr>
          </a:p>
          <a:p>
            <a:pPr>
              <a:lnSpc>
                <a:spcPct val="110000"/>
              </a:lnSpc>
            </a:pPr>
            <a:r>
              <a:rPr lang="en-US" dirty="0" smtClean="0">
                <a:latin typeface="Avenir Medium"/>
                <a:cs typeface="Avenir Medium"/>
              </a:rPr>
              <a:t>In fact, anaerobic digestion could be viewed as the best of both worlds.</a:t>
            </a:r>
            <a:endParaRPr lang="en-US" dirty="0">
              <a:latin typeface="Avenir Medium"/>
              <a:cs typeface="Avenir Medium"/>
            </a:endParaRPr>
          </a:p>
        </p:txBody>
      </p:sp>
      <p:grpSp>
        <p:nvGrpSpPr>
          <p:cNvPr id="5" name="Group 4"/>
          <p:cNvGrpSpPr/>
          <p:nvPr/>
        </p:nvGrpSpPr>
        <p:grpSpPr>
          <a:xfrm>
            <a:off x="8098116" y="14530"/>
            <a:ext cx="830994" cy="634504"/>
            <a:chOff x="2066934" y="1319924"/>
            <a:chExt cx="3038142" cy="2464745"/>
          </a:xfrm>
        </p:grpSpPr>
        <p:sp>
          <p:nvSpPr>
            <p:cNvPr id="7" name="Oval 6"/>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ardrop 7"/>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162990317"/>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4" name="TextBox 3"/>
          <p:cNvSpPr txBox="1"/>
          <p:nvPr/>
        </p:nvSpPr>
        <p:spPr>
          <a:xfrm>
            <a:off x="811363" y="2418051"/>
            <a:ext cx="7537443" cy="646331"/>
          </a:xfrm>
          <a:prstGeom prst="rect">
            <a:avLst/>
          </a:prstGeom>
          <a:noFill/>
        </p:spPr>
        <p:txBody>
          <a:bodyPr wrap="square" rtlCol="0">
            <a:spAutoFit/>
          </a:bodyPr>
          <a:lstStyle/>
          <a:p>
            <a:pPr algn="ctr"/>
            <a:r>
              <a:rPr lang="en-US" sz="3600" i="1" dirty="0" smtClean="0">
                <a:solidFill>
                  <a:prstClr val="black"/>
                </a:solidFill>
                <a:latin typeface="Avenir Black"/>
                <a:cs typeface="Avenir Black"/>
              </a:rPr>
              <a:t>Local regulation of AD</a:t>
            </a:r>
            <a:endParaRPr lang="en-US" sz="3600" i="1" dirty="0">
              <a:solidFill>
                <a:prstClr val="black"/>
              </a:solidFill>
              <a:latin typeface="Avenir Black"/>
              <a:cs typeface="Avenir Black"/>
            </a:endParaRPr>
          </a:p>
        </p:txBody>
      </p:sp>
      <p:grpSp>
        <p:nvGrpSpPr>
          <p:cNvPr id="5" name="Group 4"/>
          <p:cNvGrpSpPr/>
          <p:nvPr/>
        </p:nvGrpSpPr>
        <p:grpSpPr>
          <a:xfrm>
            <a:off x="8098116" y="14530"/>
            <a:ext cx="830994" cy="634504"/>
            <a:chOff x="2066934" y="1319924"/>
            <a:chExt cx="3038142" cy="2464745"/>
          </a:xfrm>
        </p:grpSpPr>
        <p:sp>
          <p:nvSpPr>
            <p:cNvPr id="6" name="Oval 5"/>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ardrop 6"/>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324043311"/>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7376242" cy="584776"/>
          </a:xfrm>
          <a:prstGeom prst="rect">
            <a:avLst/>
          </a:prstGeom>
          <a:noFill/>
        </p:spPr>
        <p:txBody>
          <a:bodyPr wrap="none" rtlCol="0">
            <a:spAutoFit/>
          </a:bodyPr>
          <a:lstStyle/>
          <a:p>
            <a:pPr defTabSz="914400"/>
            <a:r>
              <a:rPr lang="en-US" sz="3200" dirty="0" smtClean="0">
                <a:solidFill>
                  <a:prstClr val="white"/>
                </a:solidFill>
                <a:latin typeface="Avenir Heavy"/>
                <a:cs typeface="Avenir Heavy"/>
              </a:rPr>
              <a:t>Local regulation can be very effective</a:t>
            </a:r>
            <a:endParaRPr lang="en-US" sz="3200" dirty="0">
              <a:solidFill>
                <a:prstClr val="white"/>
              </a:solidFill>
              <a:latin typeface="Avenir Heavy"/>
              <a:cs typeface="Avenir Heavy"/>
            </a:endParaRPr>
          </a:p>
        </p:txBody>
      </p:sp>
      <p:sp>
        <p:nvSpPr>
          <p:cNvPr id="6" name="TextBox 5"/>
          <p:cNvSpPr txBox="1"/>
          <p:nvPr/>
        </p:nvSpPr>
        <p:spPr>
          <a:xfrm>
            <a:off x="425618" y="787471"/>
            <a:ext cx="8362782" cy="5438413"/>
          </a:xfrm>
          <a:prstGeom prst="rect">
            <a:avLst/>
          </a:prstGeom>
          <a:noFill/>
        </p:spPr>
        <p:txBody>
          <a:bodyPr wrap="square" rtlCol="0">
            <a:spAutoFit/>
          </a:bodyPr>
          <a:lstStyle/>
          <a:p>
            <a:pPr>
              <a:lnSpc>
                <a:spcPct val="120000"/>
              </a:lnSpc>
            </a:pPr>
            <a:r>
              <a:rPr lang="en-US" dirty="0" smtClean="0">
                <a:solidFill>
                  <a:prstClr val="black"/>
                </a:solidFill>
                <a:latin typeface="Avenir Medium"/>
                <a:cs typeface="Avenir Medium"/>
              </a:rPr>
              <a:t>Town, county or regional </a:t>
            </a:r>
            <a:r>
              <a:rPr lang="en-US" dirty="0" smtClean="0">
                <a:solidFill>
                  <a:prstClr val="black"/>
                </a:solidFill>
                <a:latin typeface="Avenir Black"/>
                <a:cs typeface="Avenir Black"/>
              </a:rPr>
              <a:t>planning commissions </a:t>
            </a:r>
            <a:r>
              <a:rPr lang="en-US" dirty="0" smtClean="0">
                <a:solidFill>
                  <a:prstClr val="black"/>
                </a:solidFill>
                <a:latin typeface="Avenir Medium"/>
                <a:cs typeface="Avenir Medium"/>
              </a:rPr>
              <a:t>may require:</a:t>
            </a:r>
          </a:p>
          <a:p>
            <a:pPr marL="742950" lvl="1" indent="-285750">
              <a:lnSpc>
                <a:spcPct val="120000"/>
              </a:lnSpc>
              <a:buFont typeface="Arial"/>
              <a:buChar char="•"/>
            </a:pPr>
            <a:r>
              <a:rPr lang="en-US" dirty="0" smtClean="0">
                <a:solidFill>
                  <a:prstClr val="black"/>
                </a:solidFill>
                <a:latin typeface="Avenir Medium"/>
                <a:cs typeface="Avenir Medium"/>
              </a:rPr>
              <a:t>Building plans;</a:t>
            </a:r>
          </a:p>
          <a:p>
            <a:pPr marL="742950" lvl="1" indent="-285750">
              <a:lnSpc>
                <a:spcPct val="120000"/>
              </a:lnSpc>
              <a:buFont typeface="Arial"/>
              <a:buChar char="•"/>
            </a:pPr>
            <a:r>
              <a:rPr lang="en-US" dirty="0" smtClean="0">
                <a:solidFill>
                  <a:prstClr val="black"/>
                </a:solidFill>
                <a:latin typeface="Avenir Medium"/>
                <a:cs typeface="Avenir Medium"/>
              </a:rPr>
              <a:t>Grading plans &amp; site plan review;</a:t>
            </a:r>
          </a:p>
          <a:p>
            <a:pPr marL="742950" lvl="1" indent="-285750">
              <a:lnSpc>
                <a:spcPct val="120000"/>
              </a:lnSpc>
              <a:buFont typeface="Arial"/>
              <a:buChar char="•"/>
            </a:pPr>
            <a:r>
              <a:rPr lang="en-US" dirty="0" smtClean="0">
                <a:solidFill>
                  <a:prstClr val="black"/>
                </a:solidFill>
                <a:latin typeface="Avenir Medium"/>
                <a:cs typeface="Avenir Medium"/>
              </a:rPr>
              <a:t>Water systems; and</a:t>
            </a:r>
          </a:p>
          <a:p>
            <a:pPr marL="742950" lvl="1" indent="-285750">
              <a:lnSpc>
                <a:spcPct val="120000"/>
              </a:lnSpc>
              <a:buFont typeface="Arial"/>
              <a:buChar char="•"/>
            </a:pPr>
            <a:r>
              <a:rPr lang="en-US" dirty="0" smtClean="0">
                <a:solidFill>
                  <a:prstClr val="black"/>
                </a:solidFill>
                <a:latin typeface="Avenir Medium"/>
                <a:cs typeface="Avenir Medium"/>
              </a:rPr>
              <a:t>Floodplain development.</a:t>
            </a:r>
          </a:p>
          <a:p>
            <a:pPr>
              <a:lnSpc>
                <a:spcPct val="120000"/>
              </a:lnSpc>
            </a:pPr>
            <a:endParaRPr lang="en-US" sz="1000" dirty="0">
              <a:solidFill>
                <a:prstClr val="black"/>
              </a:solidFill>
              <a:latin typeface="Avenir Medium"/>
              <a:cs typeface="Avenir Medium"/>
            </a:endParaRPr>
          </a:p>
          <a:p>
            <a:pPr>
              <a:lnSpc>
                <a:spcPct val="120000"/>
              </a:lnSpc>
            </a:pPr>
            <a:r>
              <a:rPr lang="en-US" dirty="0" smtClean="0">
                <a:solidFill>
                  <a:prstClr val="black"/>
                </a:solidFill>
                <a:latin typeface="Avenir Medium"/>
                <a:cs typeface="Avenir Medium"/>
              </a:rPr>
              <a:t>Local </a:t>
            </a:r>
            <a:r>
              <a:rPr lang="en-US" dirty="0" smtClean="0">
                <a:solidFill>
                  <a:prstClr val="black"/>
                </a:solidFill>
                <a:latin typeface="Avenir Black"/>
                <a:cs typeface="Avenir Black"/>
              </a:rPr>
              <a:t>zoning</a:t>
            </a:r>
            <a:r>
              <a:rPr lang="en-US" dirty="0" smtClean="0">
                <a:solidFill>
                  <a:prstClr val="black"/>
                </a:solidFill>
                <a:latin typeface="Avenir Medium"/>
                <a:cs typeface="Avenir Medium"/>
              </a:rPr>
              <a:t> may include nuisance ordinances that regulate a project’s effects on noise, odor and</a:t>
            </a:r>
            <a:r>
              <a:rPr lang="en-US" dirty="0">
                <a:solidFill>
                  <a:prstClr val="black"/>
                </a:solidFill>
                <a:latin typeface="Avenir Medium"/>
                <a:cs typeface="Avenir Medium"/>
              </a:rPr>
              <a:t> </a:t>
            </a:r>
            <a:r>
              <a:rPr lang="en-US" dirty="0" smtClean="0">
                <a:solidFill>
                  <a:prstClr val="black"/>
                </a:solidFill>
                <a:latin typeface="Avenir Medium"/>
                <a:cs typeface="Avenir Medium"/>
              </a:rPr>
              <a:t>traffic. </a:t>
            </a:r>
          </a:p>
          <a:p>
            <a:pPr>
              <a:lnSpc>
                <a:spcPct val="120000"/>
              </a:lnSpc>
            </a:pPr>
            <a:endParaRPr lang="en-US" sz="1000" dirty="0">
              <a:solidFill>
                <a:prstClr val="black"/>
              </a:solidFill>
              <a:latin typeface="Avenir Medium"/>
              <a:cs typeface="Avenir Medium"/>
            </a:endParaRPr>
          </a:p>
          <a:p>
            <a:pPr>
              <a:lnSpc>
                <a:spcPct val="120000"/>
              </a:lnSpc>
            </a:pPr>
            <a:r>
              <a:rPr lang="en-US" dirty="0" smtClean="0">
                <a:solidFill>
                  <a:prstClr val="black"/>
                </a:solidFill>
                <a:latin typeface="Avenir Medium"/>
                <a:cs typeface="Avenir Medium"/>
              </a:rPr>
              <a:t>Other </a:t>
            </a:r>
            <a:r>
              <a:rPr lang="en-US" dirty="0" smtClean="0">
                <a:solidFill>
                  <a:prstClr val="black"/>
                </a:solidFill>
                <a:latin typeface="Avenir Black"/>
                <a:cs typeface="Avenir Black"/>
              </a:rPr>
              <a:t>local authorities </a:t>
            </a:r>
            <a:r>
              <a:rPr lang="en-US" dirty="0" smtClean="0">
                <a:solidFill>
                  <a:prstClr val="black"/>
                </a:solidFill>
                <a:latin typeface="Avenir Medium"/>
                <a:cs typeface="Avenir Medium"/>
              </a:rPr>
              <a:t>may impact AD development:</a:t>
            </a:r>
          </a:p>
          <a:p>
            <a:pPr marL="742950" lvl="1" indent="-285750">
              <a:lnSpc>
                <a:spcPct val="120000"/>
              </a:lnSpc>
              <a:buFont typeface="Arial"/>
              <a:buChar char="•"/>
            </a:pPr>
            <a:r>
              <a:rPr lang="en-US" dirty="0" smtClean="0">
                <a:solidFill>
                  <a:prstClr val="black"/>
                </a:solidFill>
                <a:latin typeface="Avenir Medium"/>
                <a:cs typeface="Avenir Medium"/>
              </a:rPr>
              <a:t>Local </a:t>
            </a:r>
            <a:r>
              <a:rPr lang="en-US" dirty="0">
                <a:solidFill>
                  <a:prstClr val="black"/>
                </a:solidFill>
                <a:latin typeface="Avenir Medium"/>
                <a:cs typeface="Avenir Medium"/>
              </a:rPr>
              <a:t>building </a:t>
            </a:r>
            <a:r>
              <a:rPr lang="en-US" dirty="0" smtClean="0">
                <a:solidFill>
                  <a:prstClr val="black"/>
                </a:solidFill>
                <a:latin typeface="Avenir Medium"/>
                <a:cs typeface="Avenir Medium"/>
              </a:rPr>
              <a:t>codes</a:t>
            </a:r>
          </a:p>
          <a:p>
            <a:pPr marL="742950" lvl="1" indent="-285750">
              <a:lnSpc>
                <a:spcPct val="120000"/>
              </a:lnSpc>
              <a:buFont typeface="Arial"/>
              <a:buChar char="•"/>
            </a:pPr>
            <a:r>
              <a:rPr lang="en-US" dirty="0" smtClean="0">
                <a:solidFill>
                  <a:prstClr val="black"/>
                </a:solidFill>
                <a:latin typeface="Avenir Medium"/>
                <a:cs typeface="Avenir Medium"/>
              </a:rPr>
              <a:t>Road commissions</a:t>
            </a:r>
          </a:p>
          <a:p>
            <a:pPr marL="742950" lvl="1" indent="-285750">
              <a:lnSpc>
                <a:spcPct val="120000"/>
              </a:lnSpc>
              <a:buFont typeface="Arial"/>
              <a:buChar char="•"/>
            </a:pPr>
            <a:r>
              <a:rPr lang="en-US" dirty="0" smtClean="0">
                <a:solidFill>
                  <a:prstClr val="black"/>
                </a:solidFill>
                <a:latin typeface="Avenir Medium"/>
                <a:cs typeface="Avenir Medium"/>
              </a:rPr>
              <a:t>Fire codes and fire districts</a:t>
            </a:r>
          </a:p>
          <a:p>
            <a:pPr marL="742950" lvl="1" indent="-285750">
              <a:lnSpc>
                <a:spcPct val="120000"/>
              </a:lnSpc>
              <a:buFont typeface="Arial"/>
              <a:buChar char="•"/>
            </a:pPr>
            <a:r>
              <a:rPr lang="en-US" dirty="0" smtClean="0">
                <a:solidFill>
                  <a:prstClr val="black"/>
                </a:solidFill>
                <a:latin typeface="Avenir Medium"/>
                <a:cs typeface="Avenir Medium"/>
              </a:rPr>
              <a:t>Sanitation districts</a:t>
            </a:r>
          </a:p>
          <a:p>
            <a:pPr lvl="1">
              <a:lnSpc>
                <a:spcPct val="120000"/>
              </a:lnSpc>
            </a:pPr>
            <a:endParaRPr lang="en-US" sz="1000" dirty="0">
              <a:solidFill>
                <a:prstClr val="black"/>
              </a:solidFill>
              <a:latin typeface="Avenir Medium"/>
              <a:cs typeface="Avenir Medium"/>
            </a:endParaRPr>
          </a:p>
          <a:p>
            <a:pPr>
              <a:lnSpc>
                <a:spcPct val="120000"/>
              </a:lnSpc>
            </a:pPr>
            <a:r>
              <a:rPr lang="en-US" dirty="0" smtClean="0">
                <a:solidFill>
                  <a:prstClr val="black"/>
                </a:solidFill>
                <a:latin typeface="Avenir Medium"/>
                <a:cs typeface="Avenir Medium"/>
              </a:rPr>
              <a:t>AD developers should contact regional and local authorities during the</a:t>
            </a:r>
            <a:br>
              <a:rPr lang="en-US" dirty="0" smtClean="0">
                <a:solidFill>
                  <a:prstClr val="black"/>
                </a:solidFill>
                <a:latin typeface="Avenir Medium"/>
                <a:cs typeface="Avenir Medium"/>
              </a:rPr>
            </a:br>
            <a:r>
              <a:rPr lang="en-US" dirty="0" smtClean="0">
                <a:solidFill>
                  <a:prstClr val="black"/>
                </a:solidFill>
                <a:latin typeface="Avenir Black"/>
                <a:cs typeface="Avenir Black"/>
              </a:rPr>
              <a:t>planning phase </a:t>
            </a:r>
            <a:r>
              <a:rPr lang="en-US" dirty="0" smtClean="0">
                <a:solidFill>
                  <a:prstClr val="black"/>
                </a:solidFill>
                <a:latin typeface="Avenir Medium"/>
                <a:cs typeface="Avenir Medium"/>
              </a:rPr>
              <a:t>of AD projects!</a:t>
            </a:r>
            <a:endParaRPr lang="en-US" dirty="0">
              <a:solidFill>
                <a:prstClr val="black"/>
              </a:solidFill>
              <a:latin typeface="Avenir Medium"/>
              <a:cs typeface="Avenir Medium"/>
            </a:endParaRPr>
          </a:p>
        </p:txBody>
      </p:sp>
      <p:grpSp>
        <p:nvGrpSpPr>
          <p:cNvPr id="5" name="Group 4"/>
          <p:cNvGrpSpPr/>
          <p:nvPr/>
        </p:nvGrpSpPr>
        <p:grpSpPr>
          <a:xfrm>
            <a:off x="8098116" y="14530"/>
            <a:ext cx="830994" cy="634504"/>
            <a:chOff x="2066934" y="1319924"/>
            <a:chExt cx="3038142" cy="2464745"/>
          </a:xfrm>
        </p:grpSpPr>
        <p:sp>
          <p:nvSpPr>
            <p:cNvPr id="7" name="Oval 6"/>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ardrop 7"/>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62917426"/>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4" name="TextBox 3"/>
          <p:cNvSpPr txBox="1"/>
          <p:nvPr/>
        </p:nvSpPr>
        <p:spPr>
          <a:xfrm>
            <a:off x="975987" y="2418051"/>
            <a:ext cx="7443371" cy="646331"/>
          </a:xfrm>
          <a:prstGeom prst="rect">
            <a:avLst/>
          </a:prstGeom>
          <a:noFill/>
        </p:spPr>
        <p:txBody>
          <a:bodyPr wrap="square" rtlCol="0">
            <a:spAutoFit/>
          </a:bodyPr>
          <a:lstStyle/>
          <a:p>
            <a:pPr algn="ctr"/>
            <a:r>
              <a:rPr lang="en-US" sz="3600" i="1" dirty="0" smtClean="0">
                <a:solidFill>
                  <a:prstClr val="black"/>
                </a:solidFill>
                <a:latin typeface="Avenir Black"/>
                <a:cs typeface="Avenir Black"/>
              </a:rPr>
              <a:t>Occupational health &amp; safety</a:t>
            </a:r>
            <a:endParaRPr lang="en-US" sz="3600" i="1" dirty="0">
              <a:solidFill>
                <a:prstClr val="black"/>
              </a:solidFill>
              <a:latin typeface="Avenir Black"/>
              <a:cs typeface="Avenir Black"/>
            </a:endParaRPr>
          </a:p>
        </p:txBody>
      </p:sp>
      <p:grpSp>
        <p:nvGrpSpPr>
          <p:cNvPr id="5" name="Group 4"/>
          <p:cNvGrpSpPr/>
          <p:nvPr/>
        </p:nvGrpSpPr>
        <p:grpSpPr>
          <a:xfrm>
            <a:off x="8098116" y="14530"/>
            <a:ext cx="830994" cy="634504"/>
            <a:chOff x="2066934" y="1319924"/>
            <a:chExt cx="3038142" cy="2464745"/>
          </a:xfrm>
        </p:grpSpPr>
        <p:sp>
          <p:nvSpPr>
            <p:cNvPr id="6" name="Oval 5"/>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ardrop 6"/>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293792624"/>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1364476" cy="584776"/>
          </a:xfrm>
          <a:prstGeom prst="rect">
            <a:avLst/>
          </a:prstGeom>
          <a:noFill/>
        </p:spPr>
        <p:txBody>
          <a:bodyPr wrap="none" rtlCol="0">
            <a:spAutoFit/>
          </a:bodyPr>
          <a:lstStyle/>
          <a:p>
            <a:pPr defTabSz="914400"/>
            <a:r>
              <a:rPr lang="en-US" sz="3200" dirty="0" smtClean="0">
                <a:solidFill>
                  <a:prstClr val="white"/>
                </a:solidFill>
                <a:latin typeface="Avenir Heavy"/>
                <a:cs typeface="Avenir Heavy"/>
              </a:rPr>
              <a:t>OSHA</a:t>
            </a:r>
            <a:endParaRPr lang="en-US" sz="3200" dirty="0">
              <a:solidFill>
                <a:prstClr val="white"/>
              </a:solidFill>
              <a:latin typeface="Avenir Heavy"/>
              <a:cs typeface="Avenir Heavy"/>
            </a:endParaRPr>
          </a:p>
        </p:txBody>
      </p:sp>
      <p:sp>
        <p:nvSpPr>
          <p:cNvPr id="6" name="TextBox 5"/>
          <p:cNvSpPr txBox="1"/>
          <p:nvPr/>
        </p:nvSpPr>
        <p:spPr>
          <a:xfrm>
            <a:off x="425619" y="749371"/>
            <a:ext cx="8527882" cy="5770813"/>
          </a:xfrm>
          <a:prstGeom prst="rect">
            <a:avLst/>
          </a:prstGeom>
          <a:noFill/>
        </p:spPr>
        <p:txBody>
          <a:bodyPr wrap="square" rtlCol="0">
            <a:spAutoFit/>
          </a:bodyPr>
          <a:lstStyle/>
          <a:p>
            <a:pPr>
              <a:lnSpc>
                <a:spcPct val="120000"/>
              </a:lnSpc>
            </a:pPr>
            <a:r>
              <a:rPr lang="en-US" dirty="0" smtClean="0">
                <a:solidFill>
                  <a:prstClr val="black"/>
                </a:solidFill>
                <a:latin typeface="Avenir Medium"/>
                <a:cs typeface="Avenir Medium"/>
              </a:rPr>
              <a:t>The U.S. Department of Labor (DOL) Occupational Safety and Health </a:t>
            </a:r>
            <a:br>
              <a:rPr lang="en-US" dirty="0" smtClean="0">
                <a:solidFill>
                  <a:prstClr val="black"/>
                </a:solidFill>
                <a:latin typeface="Avenir Medium"/>
                <a:cs typeface="Avenir Medium"/>
              </a:rPr>
            </a:br>
            <a:r>
              <a:rPr lang="en-US" dirty="0" smtClean="0">
                <a:solidFill>
                  <a:prstClr val="black"/>
                </a:solidFill>
                <a:latin typeface="Avenir Medium"/>
                <a:cs typeface="Avenir Medium"/>
              </a:rPr>
              <a:t>Administration </a:t>
            </a:r>
            <a:r>
              <a:rPr lang="en-US" dirty="0" smtClean="0">
                <a:solidFill>
                  <a:prstClr val="black"/>
                </a:solidFill>
                <a:latin typeface="Avenir Black"/>
                <a:cs typeface="Avenir Black"/>
              </a:rPr>
              <a:t>(OSHA) </a:t>
            </a:r>
            <a:r>
              <a:rPr lang="en-US" dirty="0" smtClean="0">
                <a:solidFill>
                  <a:prstClr val="black"/>
                </a:solidFill>
                <a:latin typeface="Avenir Medium"/>
                <a:cs typeface="Avenir Medium"/>
              </a:rPr>
              <a:t>establishes and enforces standards that related to AD</a:t>
            </a:r>
            <a:br>
              <a:rPr lang="en-US" dirty="0" smtClean="0">
                <a:solidFill>
                  <a:prstClr val="black"/>
                </a:solidFill>
                <a:latin typeface="Avenir Medium"/>
                <a:cs typeface="Avenir Medium"/>
              </a:rPr>
            </a:br>
            <a:r>
              <a:rPr lang="en-US" dirty="0" smtClean="0">
                <a:solidFill>
                  <a:prstClr val="black"/>
                </a:solidFill>
                <a:latin typeface="Avenir Medium"/>
                <a:cs typeface="Avenir Medium"/>
              </a:rPr>
              <a:t>including:</a:t>
            </a:r>
          </a:p>
          <a:p>
            <a:pPr marL="742950" lvl="1" indent="-285750">
              <a:lnSpc>
                <a:spcPct val="120000"/>
              </a:lnSpc>
              <a:buFont typeface="Arial"/>
              <a:buChar char="•"/>
            </a:pPr>
            <a:r>
              <a:rPr lang="en-US" dirty="0" smtClean="0">
                <a:solidFill>
                  <a:prstClr val="black"/>
                </a:solidFill>
                <a:latin typeface="Avenir Black"/>
                <a:cs typeface="Avenir Black"/>
              </a:rPr>
              <a:t>29 CFR 1928 </a:t>
            </a:r>
            <a:r>
              <a:rPr lang="en-US" dirty="0" smtClean="0">
                <a:solidFill>
                  <a:prstClr val="black"/>
                </a:solidFill>
                <a:latin typeface="Avenir Medium"/>
                <a:cs typeface="Avenir Medium"/>
              </a:rPr>
              <a:t>agricultural standards; and</a:t>
            </a:r>
          </a:p>
          <a:p>
            <a:pPr marL="742950" lvl="1" indent="-285750">
              <a:lnSpc>
                <a:spcPct val="120000"/>
              </a:lnSpc>
              <a:buFont typeface="Arial"/>
              <a:buChar char="•"/>
            </a:pPr>
            <a:r>
              <a:rPr lang="en-US" dirty="0" smtClean="0">
                <a:solidFill>
                  <a:prstClr val="black"/>
                </a:solidFill>
                <a:latin typeface="Avenir Black"/>
                <a:cs typeface="Avenir Black"/>
              </a:rPr>
              <a:t>29 CFR 1910 </a:t>
            </a:r>
            <a:r>
              <a:rPr lang="en-US" dirty="0" smtClean="0">
                <a:solidFill>
                  <a:prstClr val="black"/>
                </a:solidFill>
                <a:latin typeface="Avenir Medium"/>
                <a:cs typeface="Avenir Medium"/>
              </a:rPr>
              <a:t>general industry standards.</a:t>
            </a:r>
          </a:p>
          <a:p>
            <a:pPr>
              <a:lnSpc>
                <a:spcPct val="120000"/>
              </a:lnSpc>
            </a:pPr>
            <a:r>
              <a:rPr lang="en-US" dirty="0" smtClean="0">
                <a:solidFill>
                  <a:prstClr val="black"/>
                </a:solidFill>
                <a:latin typeface="Avenir Medium"/>
                <a:cs typeface="Avenir Medium"/>
              </a:rPr>
              <a:t>Twenty two states’ OSHA </a:t>
            </a:r>
            <a:r>
              <a:rPr lang="en-US" dirty="0">
                <a:solidFill>
                  <a:prstClr val="black"/>
                </a:solidFill>
                <a:latin typeface="Avenir Medium"/>
                <a:cs typeface="Avenir Medium"/>
              </a:rPr>
              <a:t>plans </a:t>
            </a:r>
            <a:r>
              <a:rPr lang="en-US" dirty="0" smtClean="0">
                <a:solidFill>
                  <a:prstClr val="black"/>
                </a:solidFill>
                <a:latin typeface="Avenir Medium"/>
                <a:cs typeface="Avenir Medium"/>
              </a:rPr>
              <a:t>are </a:t>
            </a:r>
            <a:r>
              <a:rPr lang="en-US" dirty="0">
                <a:solidFill>
                  <a:prstClr val="black"/>
                </a:solidFill>
                <a:latin typeface="Avenir Medium"/>
                <a:cs typeface="Avenir Medium"/>
              </a:rPr>
              <a:t>at least as stringent </a:t>
            </a:r>
            <a:r>
              <a:rPr lang="en-US" dirty="0" smtClean="0">
                <a:solidFill>
                  <a:prstClr val="black"/>
                </a:solidFill>
                <a:latin typeface="Avenir Medium"/>
                <a:cs typeface="Avenir Medium"/>
              </a:rPr>
              <a:t>as federal </a:t>
            </a:r>
            <a:r>
              <a:rPr lang="en-US" dirty="0">
                <a:solidFill>
                  <a:prstClr val="black"/>
                </a:solidFill>
                <a:latin typeface="Avenir Medium"/>
                <a:cs typeface="Avenir Medium"/>
              </a:rPr>
              <a:t>OSHA standards. State OSHA should be applied to AD where it </a:t>
            </a:r>
            <a:r>
              <a:rPr lang="en-US" dirty="0" smtClean="0">
                <a:solidFill>
                  <a:prstClr val="black"/>
                </a:solidFill>
                <a:latin typeface="Avenir Medium"/>
                <a:cs typeface="Avenir Medium"/>
              </a:rPr>
              <a:t>exists.</a:t>
            </a:r>
          </a:p>
          <a:p>
            <a:pPr marL="742950" lvl="1" indent="-285750">
              <a:lnSpc>
                <a:spcPct val="120000"/>
              </a:lnSpc>
              <a:buFont typeface="Arial"/>
              <a:buChar char="•"/>
            </a:pPr>
            <a:endParaRPr lang="en-US" sz="1000" dirty="0">
              <a:solidFill>
                <a:prstClr val="black"/>
              </a:solidFill>
              <a:latin typeface="Avenir Medium"/>
              <a:cs typeface="Avenir Medium"/>
            </a:endParaRPr>
          </a:p>
          <a:p>
            <a:pPr>
              <a:lnSpc>
                <a:spcPct val="120000"/>
              </a:lnSpc>
            </a:pPr>
            <a:r>
              <a:rPr lang="en-US" dirty="0" smtClean="0">
                <a:solidFill>
                  <a:prstClr val="black"/>
                </a:solidFill>
                <a:latin typeface="Avenir Medium"/>
                <a:cs typeface="Avenir Medium"/>
              </a:rPr>
              <a:t>The Occupational Safety and Health Act of 1970, Section 5, A.1:</a:t>
            </a:r>
          </a:p>
          <a:p>
            <a:pPr>
              <a:lnSpc>
                <a:spcPct val="120000"/>
              </a:lnSpc>
            </a:pPr>
            <a:r>
              <a:rPr lang="en-US" dirty="0">
                <a:solidFill>
                  <a:prstClr val="black"/>
                </a:solidFill>
                <a:latin typeface="Avenir Medium"/>
                <a:cs typeface="Avenir Medium"/>
              </a:rPr>
              <a:t>	</a:t>
            </a:r>
            <a:r>
              <a:rPr lang="en-US" i="1" dirty="0" smtClean="0">
                <a:solidFill>
                  <a:prstClr val="black"/>
                </a:solidFill>
                <a:latin typeface="Avenir Medium"/>
                <a:cs typeface="Avenir Medium"/>
              </a:rPr>
              <a:t>“requires each employer to furnish each of his employees employment</a:t>
            </a:r>
            <a:br>
              <a:rPr lang="en-US" i="1" dirty="0" smtClean="0">
                <a:solidFill>
                  <a:prstClr val="black"/>
                </a:solidFill>
                <a:latin typeface="Avenir Medium"/>
                <a:cs typeface="Avenir Medium"/>
              </a:rPr>
            </a:br>
            <a:r>
              <a:rPr lang="en-US" i="1" dirty="0" smtClean="0">
                <a:solidFill>
                  <a:prstClr val="black"/>
                </a:solidFill>
                <a:latin typeface="Avenir Medium"/>
                <a:cs typeface="Avenir Medium"/>
              </a:rPr>
              <a:t>	and a place of employment free from recognized hazards that are causing</a:t>
            </a:r>
            <a:br>
              <a:rPr lang="en-US" i="1" dirty="0" smtClean="0">
                <a:solidFill>
                  <a:prstClr val="black"/>
                </a:solidFill>
                <a:latin typeface="Avenir Medium"/>
                <a:cs typeface="Avenir Medium"/>
              </a:rPr>
            </a:br>
            <a:r>
              <a:rPr lang="en-US" i="1" dirty="0" smtClean="0">
                <a:solidFill>
                  <a:prstClr val="black"/>
                </a:solidFill>
                <a:latin typeface="Avenir Medium"/>
                <a:cs typeface="Avenir Medium"/>
              </a:rPr>
              <a:t>	or likely to cause death or serious physical harm to his employees”</a:t>
            </a:r>
          </a:p>
          <a:p>
            <a:pPr>
              <a:lnSpc>
                <a:spcPct val="120000"/>
              </a:lnSpc>
            </a:pPr>
            <a:endParaRPr lang="en-US" sz="1000" dirty="0">
              <a:solidFill>
                <a:prstClr val="black"/>
              </a:solidFill>
              <a:latin typeface="Avenir Medium"/>
              <a:cs typeface="Avenir Medium"/>
            </a:endParaRPr>
          </a:p>
          <a:p>
            <a:pPr>
              <a:lnSpc>
                <a:spcPct val="120000"/>
              </a:lnSpc>
            </a:pPr>
            <a:r>
              <a:rPr lang="en-US" dirty="0" smtClean="0">
                <a:solidFill>
                  <a:prstClr val="black"/>
                </a:solidFill>
                <a:latin typeface="Avenir Black"/>
                <a:cs typeface="Avenir Black"/>
              </a:rPr>
              <a:t>Largest OSHA concerns</a:t>
            </a:r>
            <a:r>
              <a:rPr lang="en-US" dirty="0" smtClean="0">
                <a:solidFill>
                  <a:prstClr val="black"/>
                </a:solidFill>
                <a:latin typeface="Avenir Medium"/>
                <a:cs typeface="Avenir Medium"/>
              </a:rPr>
              <a:t>:</a:t>
            </a:r>
          </a:p>
          <a:p>
            <a:pPr marL="742950" lvl="1" indent="-285750">
              <a:lnSpc>
                <a:spcPct val="120000"/>
              </a:lnSpc>
              <a:buFont typeface="Arial"/>
              <a:buChar char="•"/>
            </a:pPr>
            <a:r>
              <a:rPr lang="en-US" dirty="0" smtClean="0">
                <a:solidFill>
                  <a:prstClr val="black"/>
                </a:solidFill>
                <a:latin typeface="Avenir Medium"/>
                <a:cs typeface="Avenir Medium"/>
              </a:rPr>
              <a:t>Confined space hazards</a:t>
            </a:r>
          </a:p>
          <a:p>
            <a:pPr marL="742950" lvl="1" indent="-285750">
              <a:lnSpc>
                <a:spcPct val="120000"/>
              </a:lnSpc>
              <a:buFont typeface="Arial"/>
              <a:buChar char="•"/>
            </a:pPr>
            <a:r>
              <a:rPr lang="en-US" dirty="0" smtClean="0">
                <a:solidFill>
                  <a:prstClr val="black"/>
                </a:solidFill>
                <a:latin typeface="Avenir Medium"/>
                <a:cs typeface="Avenir Medium"/>
              </a:rPr>
              <a:t>Hazard communications</a:t>
            </a:r>
          </a:p>
          <a:p>
            <a:pPr marL="742950" lvl="1" indent="-285750">
              <a:lnSpc>
                <a:spcPct val="120000"/>
              </a:lnSpc>
              <a:buFont typeface="Arial"/>
              <a:buChar char="•"/>
            </a:pPr>
            <a:r>
              <a:rPr lang="en-US" dirty="0" smtClean="0">
                <a:solidFill>
                  <a:prstClr val="black"/>
                </a:solidFill>
                <a:latin typeface="Avenir Medium"/>
                <a:cs typeface="Avenir Medium"/>
              </a:rPr>
              <a:t>General working conditions</a:t>
            </a:r>
          </a:p>
          <a:p>
            <a:pPr marL="742950" lvl="1" indent="-285750">
              <a:lnSpc>
                <a:spcPct val="120000"/>
              </a:lnSpc>
              <a:buFont typeface="Arial"/>
              <a:buChar char="•"/>
            </a:pPr>
            <a:endParaRPr lang="en-US" dirty="0">
              <a:solidFill>
                <a:prstClr val="black"/>
              </a:solidFill>
              <a:latin typeface="Avenir Medium"/>
              <a:cs typeface="Avenir Medium"/>
            </a:endParaRPr>
          </a:p>
        </p:txBody>
      </p:sp>
      <p:grpSp>
        <p:nvGrpSpPr>
          <p:cNvPr id="5" name="Group 4"/>
          <p:cNvGrpSpPr/>
          <p:nvPr/>
        </p:nvGrpSpPr>
        <p:grpSpPr>
          <a:xfrm>
            <a:off x="8098116" y="14530"/>
            <a:ext cx="830994" cy="634504"/>
            <a:chOff x="2066934" y="1319924"/>
            <a:chExt cx="3038142" cy="2464745"/>
          </a:xfrm>
        </p:grpSpPr>
        <p:sp>
          <p:nvSpPr>
            <p:cNvPr id="7" name="Oval 6"/>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ardrop 7"/>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680403709"/>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4736796" cy="584776"/>
          </a:xfrm>
          <a:prstGeom prst="rect">
            <a:avLst/>
          </a:prstGeom>
          <a:noFill/>
        </p:spPr>
        <p:txBody>
          <a:bodyPr wrap="none" rtlCol="0">
            <a:spAutoFit/>
          </a:bodyPr>
          <a:lstStyle/>
          <a:p>
            <a:pPr defTabSz="914400"/>
            <a:r>
              <a:rPr lang="en-US" sz="3200" dirty="0" smtClean="0">
                <a:solidFill>
                  <a:prstClr val="white"/>
                </a:solidFill>
                <a:latin typeface="Avenir Heavy"/>
                <a:cs typeface="Avenir Heavy"/>
              </a:rPr>
              <a:t>Confined space hazards</a:t>
            </a:r>
            <a:endParaRPr lang="en-US" sz="3200" dirty="0">
              <a:solidFill>
                <a:prstClr val="white"/>
              </a:solidFill>
              <a:latin typeface="Avenir Heavy"/>
              <a:cs typeface="Avenir Heavy"/>
            </a:endParaRPr>
          </a:p>
        </p:txBody>
      </p:sp>
      <p:sp>
        <p:nvSpPr>
          <p:cNvPr id="6" name="TextBox 5"/>
          <p:cNvSpPr txBox="1"/>
          <p:nvPr/>
        </p:nvSpPr>
        <p:spPr>
          <a:xfrm>
            <a:off x="425618" y="749371"/>
            <a:ext cx="8464382" cy="5253747"/>
          </a:xfrm>
          <a:prstGeom prst="rect">
            <a:avLst/>
          </a:prstGeom>
          <a:noFill/>
        </p:spPr>
        <p:txBody>
          <a:bodyPr wrap="square" rtlCol="0">
            <a:spAutoFit/>
          </a:bodyPr>
          <a:lstStyle/>
          <a:p>
            <a:pPr>
              <a:lnSpc>
                <a:spcPct val="120000"/>
              </a:lnSpc>
            </a:pPr>
            <a:r>
              <a:rPr lang="en-US" dirty="0" smtClean="0">
                <a:solidFill>
                  <a:prstClr val="black"/>
                </a:solidFill>
                <a:latin typeface="Avenir Medium"/>
                <a:cs typeface="Avenir Medium"/>
              </a:rPr>
              <a:t>AD presents workers with </a:t>
            </a:r>
            <a:r>
              <a:rPr lang="en-US" dirty="0" smtClean="0">
                <a:solidFill>
                  <a:prstClr val="black"/>
                </a:solidFill>
                <a:latin typeface="Avenir Black"/>
                <a:cs typeface="Avenir Black"/>
              </a:rPr>
              <a:t>several confined space hazards</a:t>
            </a:r>
            <a:r>
              <a:rPr lang="en-US" dirty="0" smtClean="0">
                <a:solidFill>
                  <a:prstClr val="black"/>
                </a:solidFill>
                <a:latin typeface="Avenir Medium"/>
                <a:cs typeface="Avenir Medium"/>
              </a:rPr>
              <a:t>: spaces that </a:t>
            </a:r>
            <a:br>
              <a:rPr lang="en-US" dirty="0" smtClean="0">
                <a:solidFill>
                  <a:prstClr val="black"/>
                </a:solidFill>
                <a:latin typeface="Avenir Medium"/>
                <a:cs typeface="Avenir Medium"/>
              </a:rPr>
            </a:br>
            <a:r>
              <a:rPr lang="en-US" dirty="0" smtClean="0">
                <a:solidFill>
                  <a:prstClr val="black"/>
                </a:solidFill>
                <a:latin typeface="Avenir Medium"/>
                <a:cs typeface="Avenir Medium"/>
              </a:rPr>
              <a:t>employees can enter and have limited ventilation that can cause the</a:t>
            </a:r>
            <a:br>
              <a:rPr lang="en-US" dirty="0" smtClean="0">
                <a:solidFill>
                  <a:prstClr val="black"/>
                </a:solidFill>
                <a:latin typeface="Avenir Medium"/>
                <a:cs typeface="Avenir Medium"/>
              </a:rPr>
            </a:br>
            <a:r>
              <a:rPr lang="en-US" dirty="0" smtClean="0">
                <a:solidFill>
                  <a:prstClr val="black"/>
                </a:solidFill>
                <a:latin typeface="Avenir Medium"/>
                <a:cs typeface="Avenir Medium"/>
              </a:rPr>
              <a:t>accumulation of toxic or flammable gases. Biogas components can </a:t>
            </a:r>
            <a:r>
              <a:rPr lang="en-US" dirty="0" err="1" smtClean="0">
                <a:solidFill>
                  <a:prstClr val="black"/>
                </a:solidFill>
                <a:latin typeface="Avenir Medium"/>
                <a:cs typeface="Avenir Medium"/>
              </a:rPr>
              <a:t>asphxiate</a:t>
            </a:r>
            <a:r>
              <a:rPr lang="en-US" dirty="0" smtClean="0">
                <a:solidFill>
                  <a:prstClr val="black"/>
                </a:solidFill>
                <a:latin typeface="Avenir Medium"/>
                <a:cs typeface="Avenir Medium"/>
              </a:rPr>
              <a:t/>
            </a:r>
            <a:br>
              <a:rPr lang="en-US" dirty="0" smtClean="0">
                <a:solidFill>
                  <a:prstClr val="black"/>
                </a:solidFill>
                <a:latin typeface="Avenir Medium"/>
                <a:cs typeface="Avenir Medium"/>
              </a:rPr>
            </a:br>
            <a:r>
              <a:rPr lang="en-US" dirty="0" smtClean="0">
                <a:solidFill>
                  <a:prstClr val="black"/>
                </a:solidFill>
                <a:latin typeface="Avenir Medium"/>
                <a:cs typeface="Avenir Medium"/>
              </a:rPr>
              <a:t>workers and pose explosive hazards.</a:t>
            </a:r>
          </a:p>
          <a:p>
            <a:pPr marL="742950" lvl="1" indent="-285750">
              <a:lnSpc>
                <a:spcPct val="120000"/>
              </a:lnSpc>
              <a:buFont typeface="Arial"/>
              <a:buChar char="•"/>
            </a:pPr>
            <a:r>
              <a:rPr lang="en-US" dirty="0" smtClean="0">
                <a:solidFill>
                  <a:prstClr val="black"/>
                </a:solidFill>
                <a:latin typeface="Avenir Medium"/>
                <a:cs typeface="Avenir Medium"/>
              </a:rPr>
              <a:t>Atmospheric hazards</a:t>
            </a:r>
          </a:p>
          <a:p>
            <a:pPr marL="742950" lvl="1" indent="-285750">
              <a:lnSpc>
                <a:spcPct val="120000"/>
              </a:lnSpc>
              <a:buFont typeface="Arial"/>
              <a:buChar char="•"/>
            </a:pPr>
            <a:r>
              <a:rPr lang="en-US" dirty="0" smtClean="0">
                <a:solidFill>
                  <a:prstClr val="black"/>
                </a:solidFill>
                <a:latin typeface="Avenir Medium"/>
                <a:cs typeface="Avenir Medium"/>
              </a:rPr>
              <a:t>Ventilation </a:t>
            </a:r>
          </a:p>
          <a:p>
            <a:pPr marL="742950" lvl="1" indent="-285750">
              <a:lnSpc>
                <a:spcPct val="120000"/>
              </a:lnSpc>
              <a:buFont typeface="Arial"/>
              <a:buChar char="•"/>
            </a:pPr>
            <a:r>
              <a:rPr lang="en-US" dirty="0" smtClean="0">
                <a:solidFill>
                  <a:prstClr val="black"/>
                </a:solidFill>
                <a:latin typeface="Avenir Medium"/>
                <a:cs typeface="Avenir Medium"/>
              </a:rPr>
              <a:t>Fall potential</a:t>
            </a:r>
          </a:p>
          <a:p>
            <a:pPr>
              <a:lnSpc>
                <a:spcPct val="120000"/>
              </a:lnSpc>
            </a:pPr>
            <a:endParaRPr lang="en-US" sz="1000" dirty="0">
              <a:solidFill>
                <a:prstClr val="black"/>
              </a:solidFill>
              <a:latin typeface="Avenir Medium"/>
              <a:cs typeface="Avenir Medium"/>
            </a:endParaRPr>
          </a:p>
          <a:p>
            <a:pPr>
              <a:lnSpc>
                <a:spcPct val="120000"/>
              </a:lnSpc>
            </a:pPr>
            <a:r>
              <a:rPr lang="en-US" dirty="0" smtClean="0">
                <a:solidFill>
                  <a:prstClr val="black"/>
                </a:solidFill>
                <a:latin typeface="Avenir Medium"/>
                <a:cs typeface="Avenir Medium"/>
              </a:rPr>
              <a:t>Engineering design can minimize these hazards. For example:</a:t>
            </a:r>
          </a:p>
          <a:p>
            <a:pPr marL="742950" lvl="1" indent="-285750">
              <a:lnSpc>
                <a:spcPct val="120000"/>
              </a:lnSpc>
              <a:buFont typeface="Arial"/>
              <a:buChar char="•"/>
            </a:pPr>
            <a:r>
              <a:rPr lang="en-US" dirty="0" smtClean="0">
                <a:solidFill>
                  <a:prstClr val="black"/>
                </a:solidFill>
                <a:latin typeface="Avenir Medium"/>
                <a:cs typeface="Avenir Medium"/>
              </a:rPr>
              <a:t>Place equipment needing maintenance outside of tanks and confined</a:t>
            </a:r>
            <a:br>
              <a:rPr lang="en-US" dirty="0" smtClean="0">
                <a:solidFill>
                  <a:prstClr val="black"/>
                </a:solidFill>
                <a:latin typeface="Avenir Medium"/>
                <a:cs typeface="Avenir Medium"/>
              </a:rPr>
            </a:br>
            <a:r>
              <a:rPr lang="en-US" dirty="0" smtClean="0">
                <a:solidFill>
                  <a:prstClr val="black"/>
                </a:solidFill>
                <a:latin typeface="Avenir Medium"/>
                <a:cs typeface="Avenir Medium"/>
              </a:rPr>
              <a:t>spaces</a:t>
            </a:r>
          </a:p>
          <a:p>
            <a:pPr lvl="1">
              <a:lnSpc>
                <a:spcPct val="120000"/>
              </a:lnSpc>
            </a:pPr>
            <a:endParaRPr lang="en-US" sz="1000" dirty="0" smtClean="0">
              <a:solidFill>
                <a:prstClr val="black"/>
              </a:solidFill>
              <a:latin typeface="Avenir Medium"/>
              <a:cs typeface="Avenir Medium"/>
            </a:endParaRPr>
          </a:p>
          <a:p>
            <a:pPr>
              <a:lnSpc>
                <a:spcPct val="120000"/>
              </a:lnSpc>
            </a:pPr>
            <a:r>
              <a:rPr lang="en-US" dirty="0" smtClean="0">
                <a:solidFill>
                  <a:prstClr val="black"/>
                </a:solidFill>
                <a:latin typeface="Avenir Medium"/>
                <a:cs typeface="Avenir Medium"/>
              </a:rPr>
              <a:t>Entry of employees into confined spaces requires permits and planning under </a:t>
            </a:r>
            <a:br>
              <a:rPr lang="en-US" dirty="0" smtClean="0">
                <a:solidFill>
                  <a:prstClr val="black"/>
                </a:solidFill>
                <a:latin typeface="Avenir Medium"/>
                <a:cs typeface="Avenir Medium"/>
              </a:rPr>
            </a:br>
            <a:r>
              <a:rPr lang="en-US" dirty="0" smtClean="0">
                <a:solidFill>
                  <a:prstClr val="black"/>
                </a:solidFill>
                <a:latin typeface="Avenir Medium"/>
                <a:cs typeface="Avenir Medium"/>
              </a:rPr>
              <a:t>OSHA 29 CFR 1910.146.</a:t>
            </a:r>
          </a:p>
          <a:p>
            <a:pPr marL="742950" lvl="1" indent="-285750">
              <a:lnSpc>
                <a:spcPct val="120000"/>
              </a:lnSpc>
              <a:buFont typeface="Arial"/>
              <a:buChar char="•"/>
            </a:pPr>
            <a:r>
              <a:rPr lang="en-US" dirty="0" smtClean="0">
                <a:solidFill>
                  <a:prstClr val="black"/>
                </a:solidFill>
                <a:latin typeface="Avenir Medium"/>
                <a:cs typeface="Avenir Medium"/>
              </a:rPr>
              <a:t>Written plans must exist &amp; include rescue considerations.</a:t>
            </a:r>
          </a:p>
          <a:p>
            <a:pPr marL="742950" lvl="1" indent="-285750">
              <a:lnSpc>
                <a:spcPct val="120000"/>
              </a:lnSpc>
              <a:buFont typeface="Arial"/>
              <a:buChar char="•"/>
            </a:pPr>
            <a:r>
              <a:rPr lang="en-US" dirty="0" smtClean="0">
                <a:solidFill>
                  <a:prstClr val="black"/>
                </a:solidFill>
                <a:latin typeface="Avenir Medium"/>
                <a:cs typeface="Avenir Medium"/>
              </a:rPr>
              <a:t>Workers must be trained and aware of their rights.</a:t>
            </a:r>
          </a:p>
        </p:txBody>
      </p:sp>
      <p:sp>
        <p:nvSpPr>
          <p:cNvPr id="4" name="TextBox 3"/>
          <p:cNvSpPr txBox="1"/>
          <p:nvPr/>
        </p:nvSpPr>
        <p:spPr>
          <a:xfrm>
            <a:off x="3868510" y="2165475"/>
            <a:ext cx="2544286" cy="923330"/>
          </a:xfrm>
          <a:prstGeom prst="rect">
            <a:avLst/>
          </a:prstGeom>
          <a:noFill/>
        </p:spPr>
        <p:txBody>
          <a:bodyPr wrap="none" rtlCol="0">
            <a:spAutoFit/>
          </a:bodyPr>
          <a:lstStyle/>
          <a:p>
            <a:pPr marL="285750" indent="-285750">
              <a:buFont typeface="Arial"/>
              <a:buChar char="•"/>
            </a:pPr>
            <a:r>
              <a:rPr lang="en-US" dirty="0" smtClean="0">
                <a:latin typeface="Avenir Medium"/>
                <a:cs typeface="Avenir Medium"/>
              </a:rPr>
              <a:t>Hazardous energy</a:t>
            </a:r>
          </a:p>
          <a:p>
            <a:pPr marL="285750" indent="-285750">
              <a:buFont typeface="Arial"/>
              <a:buChar char="•"/>
            </a:pPr>
            <a:r>
              <a:rPr lang="en-US" dirty="0" smtClean="0">
                <a:latin typeface="Avenir Medium"/>
                <a:cs typeface="Avenir Medium"/>
              </a:rPr>
              <a:t>Engulfment hazards</a:t>
            </a:r>
          </a:p>
          <a:p>
            <a:pPr marL="285750" indent="-285750">
              <a:buFont typeface="Arial"/>
              <a:buChar char="•"/>
            </a:pPr>
            <a:r>
              <a:rPr lang="en-US" dirty="0" smtClean="0">
                <a:latin typeface="Avenir Medium"/>
                <a:cs typeface="Avenir Medium"/>
              </a:rPr>
              <a:t>Mechanical hazards</a:t>
            </a:r>
            <a:endParaRPr lang="en-US" dirty="0">
              <a:latin typeface="Avenir Medium"/>
              <a:cs typeface="Avenir Medium"/>
            </a:endParaRPr>
          </a:p>
        </p:txBody>
      </p:sp>
      <p:grpSp>
        <p:nvGrpSpPr>
          <p:cNvPr id="7" name="Group 6"/>
          <p:cNvGrpSpPr/>
          <p:nvPr/>
        </p:nvGrpSpPr>
        <p:grpSpPr>
          <a:xfrm>
            <a:off x="8098116" y="14530"/>
            <a:ext cx="830994" cy="634504"/>
            <a:chOff x="2066934" y="1319924"/>
            <a:chExt cx="3038142" cy="2464745"/>
          </a:xfrm>
        </p:grpSpPr>
        <p:sp>
          <p:nvSpPr>
            <p:cNvPr id="8" name="Oval 7"/>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ardrop 8"/>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765467452"/>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4752403" cy="584776"/>
          </a:xfrm>
          <a:prstGeom prst="rect">
            <a:avLst/>
          </a:prstGeom>
          <a:noFill/>
        </p:spPr>
        <p:txBody>
          <a:bodyPr wrap="none" rtlCol="0">
            <a:spAutoFit/>
          </a:bodyPr>
          <a:lstStyle/>
          <a:p>
            <a:pPr defTabSz="914400"/>
            <a:r>
              <a:rPr lang="en-US" sz="3200" dirty="0" smtClean="0">
                <a:solidFill>
                  <a:prstClr val="white"/>
                </a:solidFill>
                <a:latin typeface="Avenir Heavy"/>
                <a:cs typeface="Avenir Heavy"/>
              </a:rPr>
              <a:t>Hazard communications</a:t>
            </a:r>
            <a:endParaRPr lang="en-US" sz="3200" dirty="0">
              <a:solidFill>
                <a:prstClr val="white"/>
              </a:solidFill>
              <a:latin typeface="Avenir Heavy"/>
              <a:cs typeface="Avenir Heavy"/>
            </a:endParaRPr>
          </a:p>
        </p:txBody>
      </p:sp>
      <p:sp>
        <p:nvSpPr>
          <p:cNvPr id="6" name="TextBox 5"/>
          <p:cNvSpPr txBox="1"/>
          <p:nvPr/>
        </p:nvSpPr>
        <p:spPr>
          <a:xfrm>
            <a:off x="425618" y="736671"/>
            <a:ext cx="8317971" cy="5401481"/>
          </a:xfrm>
          <a:prstGeom prst="rect">
            <a:avLst/>
          </a:prstGeom>
          <a:noFill/>
        </p:spPr>
        <p:txBody>
          <a:bodyPr wrap="none" rtlCol="0">
            <a:spAutoFit/>
          </a:bodyPr>
          <a:lstStyle/>
          <a:p>
            <a:pPr>
              <a:lnSpc>
                <a:spcPct val="120000"/>
              </a:lnSpc>
            </a:pPr>
            <a:r>
              <a:rPr lang="en-US" dirty="0" smtClean="0">
                <a:solidFill>
                  <a:prstClr val="black"/>
                </a:solidFill>
                <a:latin typeface="Avenir Medium"/>
                <a:cs typeface="Avenir Medium"/>
              </a:rPr>
              <a:t>AD worker safety is addressed in 1910.1200 Hazard Communications because</a:t>
            </a:r>
            <a:br>
              <a:rPr lang="en-US" dirty="0" smtClean="0">
                <a:solidFill>
                  <a:prstClr val="black"/>
                </a:solidFill>
                <a:latin typeface="Avenir Medium"/>
                <a:cs typeface="Avenir Medium"/>
              </a:rPr>
            </a:br>
            <a:r>
              <a:rPr lang="en-US" dirty="0" smtClean="0">
                <a:solidFill>
                  <a:prstClr val="black"/>
                </a:solidFill>
                <a:latin typeface="Avenir Medium"/>
                <a:cs typeface="Avenir Medium"/>
              </a:rPr>
              <a:t>biogas includes components that are hazardous to human health. </a:t>
            </a:r>
          </a:p>
          <a:p>
            <a:pPr>
              <a:lnSpc>
                <a:spcPct val="120000"/>
              </a:lnSpc>
            </a:pPr>
            <a:r>
              <a:rPr lang="en-US" dirty="0" smtClean="0">
                <a:solidFill>
                  <a:prstClr val="black"/>
                </a:solidFill>
                <a:latin typeface="Avenir Black"/>
                <a:cs typeface="Avenir Black"/>
              </a:rPr>
              <a:t>Permissible exposure limits (PEL) </a:t>
            </a:r>
            <a:r>
              <a:rPr lang="en-US" dirty="0" smtClean="0">
                <a:solidFill>
                  <a:prstClr val="black"/>
                </a:solidFill>
                <a:latin typeface="Avenir Medium"/>
                <a:cs typeface="Avenir Medium"/>
              </a:rPr>
              <a:t>are listed below.</a:t>
            </a:r>
          </a:p>
          <a:p>
            <a:pPr>
              <a:lnSpc>
                <a:spcPct val="120000"/>
              </a:lnSpc>
            </a:pPr>
            <a:endParaRPr lang="en-US" dirty="0">
              <a:solidFill>
                <a:prstClr val="black"/>
              </a:solidFill>
              <a:latin typeface="Avenir Medium"/>
              <a:cs typeface="Avenir Medium"/>
            </a:endParaRPr>
          </a:p>
          <a:p>
            <a:pPr>
              <a:lnSpc>
                <a:spcPct val="120000"/>
              </a:lnSpc>
            </a:pPr>
            <a:endParaRPr lang="en-US" dirty="0" smtClean="0">
              <a:solidFill>
                <a:prstClr val="black"/>
              </a:solidFill>
              <a:latin typeface="Avenir Medium"/>
              <a:cs typeface="Avenir Medium"/>
            </a:endParaRPr>
          </a:p>
          <a:p>
            <a:pPr>
              <a:lnSpc>
                <a:spcPct val="120000"/>
              </a:lnSpc>
            </a:pPr>
            <a:endParaRPr lang="en-US" dirty="0">
              <a:solidFill>
                <a:prstClr val="black"/>
              </a:solidFill>
              <a:latin typeface="Avenir Medium"/>
              <a:cs typeface="Avenir Medium"/>
            </a:endParaRPr>
          </a:p>
          <a:p>
            <a:pPr>
              <a:lnSpc>
                <a:spcPct val="120000"/>
              </a:lnSpc>
            </a:pPr>
            <a:endParaRPr lang="en-US" dirty="0" smtClean="0">
              <a:solidFill>
                <a:prstClr val="black"/>
              </a:solidFill>
              <a:latin typeface="Avenir Medium"/>
              <a:cs typeface="Avenir Medium"/>
            </a:endParaRPr>
          </a:p>
          <a:p>
            <a:pPr>
              <a:lnSpc>
                <a:spcPct val="120000"/>
              </a:lnSpc>
            </a:pPr>
            <a:endParaRPr lang="en-US" dirty="0">
              <a:solidFill>
                <a:prstClr val="black"/>
              </a:solidFill>
              <a:latin typeface="Avenir Medium"/>
              <a:cs typeface="Avenir Medium"/>
            </a:endParaRPr>
          </a:p>
          <a:p>
            <a:pPr>
              <a:lnSpc>
                <a:spcPct val="120000"/>
              </a:lnSpc>
            </a:pPr>
            <a:endParaRPr lang="en-US" dirty="0" smtClean="0">
              <a:solidFill>
                <a:prstClr val="black"/>
              </a:solidFill>
              <a:latin typeface="Avenir Medium"/>
              <a:cs typeface="Avenir Medium"/>
            </a:endParaRPr>
          </a:p>
          <a:p>
            <a:pPr>
              <a:lnSpc>
                <a:spcPct val="120000"/>
              </a:lnSpc>
            </a:pPr>
            <a:endParaRPr lang="en-US" dirty="0">
              <a:solidFill>
                <a:prstClr val="black"/>
              </a:solidFill>
              <a:latin typeface="Avenir Medium"/>
              <a:cs typeface="Avenir Medium"/>
            </a:endParaRPr>
          </a:p>
          <a:p>
            <a:pPr>
              <a:lnSpc>
                <a:spcPct val="120000"/>
              </a:lnSpc>
            </a:pPr>
            <a:endParaRPr lang="en-US" dirty="0" smtClean="0">
              <a:solidFill>
                <a:prstClr val="black"/>
              </a:solidFill>
              <a:latin typeface="Avenir Medium"/>
              <a:cs typeface="Avenir Medium"/>
            </a:endParaRPr>
          </a:p>
          <a:p>
            <a:pPr>
              <a:lnSpc>
                <a:spcPct val="120000"/>
              </a:lnSpc>
            </a:pPr>
            <a:endParaRPr lang="en-US" dirty="0">
              <a:solidFill>
                <a:prstClr val="black"/>
              </a:solidFill>
              <a:latin typeface="Avenir Medium"/>
              <a:cs typeface="Avenir Medium"/>
            </a:endParaRPr>
          </a:p>
          <a:p>
            <a:pPr>
              <a:lnSpc>
                <a:spcPct val="120000"/>
              </a:lnSpc>
            </a:pPr>
            <a:endParaRPr lang="en-US" dirty="0" smtClean="0">
              <a:solidFill>
                <a:prstClr val="black"/>
              </a:solidFill>
              <a:latin typeface="Avenir Medium"/>
              <a:cs typeface="Avenir Medium"/>
            </a:endParaRPr>
          </a:p>
          <a:p>
            <a:pPr marL="285750" indent="-285750">
              <a:lnSpc>
                <a:spcPct val="120000"/>
              </a:lnSpc>
              <a:buFont typeface="Arial"/>
              <a:buChar char="•"/>
            </a:pPr>
            <a:r>
              <a:rPr lang="en-US" dirty="0" smtClean="0">
                <a:solidFill>
                  <a:prstClr val="black"/>
                </a:solidFill>
                <a:latin typeface="Avenir Medium"/>
                <a:cs typeface="Avenir Medium"/>
              </a:rPr>
              <a:t>Ventilation must be used to maintain these levels.</a:t>
            </a:r>
          </a:p>
          <a:p>
            <a:pPr marL="285750" indent="-285750">
              <a:lnSpc>
                <a:spcPct val="120000"/>
              </a:lnSpc>
              <a:buFont typeface="Arial"/>
              <a:buChar char="•"/>
            </a:pPr>
            <a:r>
              <a:rPr lang="en-US" dirty="0" smtClean="0">
                <a:solidFill>
                  <a:prstClr val="black"/>
                </a:solidFill>
                <a:latin typeface="Avenir Medium"/>
                <a:cs typeface="Avenir Medium"/>
              </a:rPr>
              <a:t>Atmospheric respirators must be used if ventilation is not sufficient.</a:t>
            </a:r>
          </a:p>
          <a:p>
            <a:pPr marL="742950" lvl="1" indent="-285750">
              <a:lnSpc>
                <a:spcPct val="120000"/>
              </a:lnSpc>
              <a:buFont typeface="Arial"/>
              <a:buChar char="•"/>
            </a:pPr>
            <a:r>
              <a:rPr lang="en-US" dirty="0" smtClean="0">
                <a:solidFill>
                  <a:prstClr val="black"/>
                </a:solidFill>
                <a:latin typeface="Avenir Medium"/>
                <a:cs typeface="Avenir Medium"/>
              </a:rPr>
              <a:t>Air-supplied or self-contained breathing apparatus (SCBA).</a:t>
            </a:r>
          </a:p>
        </p:txBody>
      </p:sp>
      <p:graphicFrame>
        <p:nvGraphicFramePr>
          <p:cNvPr id="5" name="Table 4"/>
          <p:cNvGraphicFramePr>
            <a:graphicFrameLocks noGrp="1"/>
          </p:cNvGraphicFramePr>
          <p:nvPr>
            <p:extLst>
              <p:ext uri="{D42A27DB-BD31-4B8C-83A1-F6EECF244321}">
                <p14:modId xmlns:p14="http://schemas.microsoft.com/office/powerpoint/2010/main" val="2535868802"/>
              </p:ext>
            </p:extLst>
          </p:nvPr>
        </p:nvGraphicFramePr>
        <p:xfrm>
          <a:off x="707566" y="1977572"/>
          <a:ext cx="7892148" cy="2936239"/>
        </p:xfrm>
        <a:graphic>
          <a:graphicData uri="http://schemas.openxmlformats.org/drawingml/2006/table">
            <a:tbl>
              <a:tblPr firstRow="1" bandRow="1">
                <a:tableStyleId>{5C22544A-7EE6-4342-B048-85BDC9FD1C3A}</a:tableStyleId>
              </a:tblPr>
              <a:tblGrid>
                <a:gridCol w="1973038"/>
                <a:gridCol w="1612577"/>
                <a:gridCol w="1024462"/>
                <a:gridCol w="3282071"/>
              </a:tblGrid>
              <a:tr h="370840">
                <a:tc>
                  <a:txBody>
                    <a:bodyPr/>
                    <a:lstStyle/>
                    <a:p>
                      <a:endParaRPr lang="en-US" dirty="0" smtClean="0"/>
                    </a:p>
                    <a:p>
                      <a:r>
                        <a:rPr lang="en-US" dirty="0" smtClean="0"/>
                        <a:t>gas</a:t>
                      </a:r>
                      <a:endParaRPr lang="en-US" dirty="0"/>
                    </a:p>
                  </a:txBody>
                  <a:tcPr>
                    <a:lnL w="12700" cap="flat" cmpd="sng" algn="ctr">
                      <a:solidFill>
                        <a:srgbClr val="6666FF"/>
                      </a:solidFill>
                      <a:prstDash val="solid"/>
                      <a:round/>
                      <a:headEnd type="none" w="med" len="med"/>
                      <a:tailEnd type="none" w="med" len="med"/>
                    </a:lnL>
                    <a:lnT w="12700" cap="flat" cmpd="sng" algn="ctr">
                      <a:solidFill>
                        <a:srgbClr val="6666FF"/>
                      </a:solidFill>
                      <a:prstDash val="solid"/>
                      <a:round/>
                      <a:headEnd type="none" w="med" len="med"/>
                      <a:tailEnd type="none" w="med" len="med"/>
                    </a:lnT>
                    <a:solidFill>
                      <a:srgbClr val="887EF0"/>
                    </a:solidFill>
                  </a:tcPr>
                </a:tc>
                <a:tc>
                  <a:txBody>
                    <a:bodyPr/>
                    <a:lstStyle/>
                    <a:p>
                      <a:pPr algn="ctr"/>
                      <a:r>
                        <a:rPr lang="en-US" dirty="0" smtClean="0"/>
                        <a:t>8 hour TWA</a:t>
                      </a:r>
                    </a:p>
                    <a:p>
                      <a:pPr algn="ctr"/>
                      <a:r>
                        <a:rPr lang="en-US" dirty="0" smtClean="0"/>
                        <a:t>(ppm)</a:t>
                      </a:r>
                      <a:endParaRPr lang="en-US" dirty="0"/>
                    </a:p>
                  </a:txBody>
                  <a:tcPr>
                    <a:lnT w="12700" cap="flat" cmpd="sng" algn="ctr">
                      <a:solidFill>
                        <a:srgbClr val="6666FF"/>
                      </a:solidFill>
                      <a:prstDash val="solid"/>
                      <a:round/>
                      <a:headEnd type="none" w="med" len="med"/>
                      <a:tailEnd type="none" w="med" len="med"/>
                    </a:lnT>
                    <a:solidFill>
                      <a:srgbClr val="887EF0"/>
                    </a:solidFill>
                  </a:tcPr>
                </a:tc>
                <a:tc>
                  <a:txBody>
                    <a:bodyPr/>
                    <a:lstStyle/>
                    <a:p>
                      <a:pPr algn="ctr"/>
                      <a:r>
                        <a:rPr lang="en-US" dirty="0" smtClean="0"/>
                        <a:t>ceiling</a:t>
                      </a:r>
                    </a:p>
                    <a:p>
                      <a:pPr algn="ctr"/>
                      <a:r>
                        <a:rPr lang="en-US" dirty="0" smtClean="0"/>
                        <a:t>(ppm)</a:t>
                      </a:r>
                      <a:endParaRPr lang="en-US" dirty="0"/>
                    </a:p>
                  </a:txBody>
                  <a:tcPr>
                    <a:lnT w="12700" cap="flat" cmpd="sng" algn="ctr">
                      <a:solidFill>
                        <a:srgbClr val="6666FF"/>
                      </a:solidFill>
                      <a:prstDash val="solid"/>
                      <a:round/>
                      <a:headEnd type="none" w="med" len="med"/>
                      <a:tailEnd type="none" w="med" len="med"/>
                    </a:lnT>
                    <a:solidFill>
                      <a:srgbClr val="887EF0"/>
                    </a:solidFill>
                  </a:tcPr>
                </a:tc>
                <a:tc>
                  <a:txBody>
                    <a:bodyPr/>
                    <a:lstStyle/>
                    <a:p>
                      <a:endParaRPr lang="en-US" dirty="0" smtClean="0"/>
                    </a:p>
                    <a:p>
                      <a:r>
                        <a:rPr lang="en-US" dirty="0" smtClean="0"/>
                        <a:t>notes</a:t>
                      </a:r>
                      <a:endParaRPr lang="en-US" dirty="0"/>
                    </a:p>
                  </a:txBody>
                  <a:tcPr>
                    <a:lnR w="12700" cap="flat" cmpd="sng" algn="ctr">
                      <a:solidFill>
                        <a:srgbClr val="6666FF"/>
                      </a:solidFill>
                      <a:prstDash val="solid"/>
                      <a:round/>
                      <a:headEnd type="none" w="med" len="med"/>
                      <a:tailEnd type="none" w="med" len="med"/>
                    </a:lnR>
                    <a:lnT w="12700" cap="flat" cmpd="sng" algn="ctr">
                      <a:solidFill>
                        <a:srgbClr val="6666FF"/>
                      </a:solidFill>
                      <a:prstDash val="solid"/>
                      <a:round/>
                      <a:headEnd type="none" w="med" len="med"/>
                      <a:tailEnd type="none" w="med" len="med"/>
                    </a:lnT>
                    <a:solidFill>
                      <a:srgbClr val="887EF0"/>
                    </a:solidFill>
                  </a:tcPr>
                </a:tc>
              </a:tr>
              <a:tr h="370840">
                <a:tc>
                  <a:txBody>
                    <a:bodyPr/>
                    <a:lstStyle/>
                    <a:p>
                      <a:r>
                        <a:rPr lang="en-US" b="1" dirty="0" smtClean="0"/>
                        <a:t>ammonia</a:t>
                      </a:r>
                      <a:endParaRPr lang="en-US" b="1" dirty="0"/>
                    </a:p>
                  </a:txBody>
                  <a:tcPr>
                    <a:lnL w="12700" cap="flat" cmpd="sng" algn="ctr">
                      <a:solidFill>
                        <a:srgbClr val="6666FF"/>
                      </a:solidFill>
                      <a:prstDash val="solid"/>
                      <a:round/>
                      <a:headEnd type="none" w="med" len="med"/>
                      <a:tailEnd type="none" w="med" len="med"/>
                    </a:lnL>
                    <a:noFill/>
                  </a:tcPr>
                </a:tc>
                <a:tc>
                  <a:txBody>
                    <a:bodyPr/>
                    <a:lstStyle/>
                    <a:p>
                      <a:pPr algn="ctr"/>
                      <a:r>
                        <a:rPr lang="en-US" dirty="0" smtClean="0"/>
                        <a:t>50</a:t>
                      </a:r>
                      <a:endParaRPr lang="en-US" dirty="0"/>
                    </a:p>
                  </a:txBody>
                  <a:tcPr>
                    <a:noFill/>
                  </a:tcPr>
                </a:tc>
                <a:tc>
                  <a:txBody>
                    <a:bodyPr/>
                    <a:lstStyle/>
                    <a:p>
                      <a:pPr algn="ctr"/>
                      <a:endParaRPr lang="en-US"/>
                    </a:p>
                  </a:txBody>
                  <a:tcPr>
                    <a:noFill/>
                  </a:tcPr>
                </a:tc>
                <a:tc>
                  <a:txBody>
                    <a:bodyPr/>
                    <a:lstStyle/>
                    <a:p>
                      <a:endParaRPr lang="en-US"/>
                    </a:p>
                  </a:txBody>
                  <a:tcPr>
                    <a:lnR w="12700" cap="flat" cmpd="sng" algn="ctr">
                      <a:solidFill>
                        <a:srgbClr val="6666FF"/>
                      </a:solidFill>
                      <a:prstDash val="solid"/>
                      <a:round/>
                      <a:headEnd type="none" w="med" len="med"/>
                      <a:tailEnd type="none" w="med" len="med"/>
                    </a:lnR>
                    <a:noFill/>
                  </a:tcPr>
                </a:tc>
              </a:tr>
              <a:tr h="370840">
                <a:tc>
                  <a:txBody>
                    <a:bodyPr/>
                    <a:lstStyle/>
                    <a:p>
                      <a:r>
                        <a:rPr lang="en-US" b="1" dirty="0" smtClean="0"/>
                        <a:t>carbon dioxide</a:t>
                      </a:r>
                      <a:endParaRPr lang="en-US" b="1" dirty="0"/>
                    </a:p>
                  </a:txBody>
                  <a:tcPr>
                    <a:lnL w="12700" cap="flat" cmpd="sng" algn="ctr">
                      <a:solidFill>
                        <a:srgbClr val="6666FF"/>
                      </a:solidFill>
                      <a:prstDash val="solid"/>
                      <a:round/>
                      <a:headEnd type="none" w="med" len="med"/>
                      <a:tailEnd type="none" w="med" len="med"/>
                    </a:lnL>
                    <a:noFill/>
                  </a:tcPr>
                </a:tc>
                <a:tc>
                  <a:txBody>
                    <a:bodyPr/>
                    <a:lstStyle/>
                    <a:p>
                      <a:pPr algn="ctr"/>
                      <a:r>
                        <a:rPr lang="en-US" dirty="0" smtClean="0"/>
                        <a:t>5000</a:t>
                      </a:r>
                      <a:endParaRPr lang="en-US" dirty="0"/>
                    </a:p>
                  </a:txBody>
                  <a:tcPr>
                    <a:noFill/>
                  </a:tcPr>
                </a:tc>
                <a:tc>
                  <a:txBody>
                    <a:bodyPr/>
                    <a:lstStyle/>
                    <a:p>
                      <a:pPr algn="ctr"/>
                      <a:endParaRPr lang="en-US"/>
                    </a:p>
                  </a:txBody>
                  <a:tcPr>
                    <a:noFill/>
                  </a:tcPr>
                </a:tc>
                <a:tc>
                  <a:txBody>
                    <a:bodyPr/>
                    <a:lstStyle/>
                    <a:p>
                      <a:endParaRPr lang="en-US"/>
                    </a:p>
                  </a:txBody>
                  <a:tcPr>
                    <a:lnR w="12700" cap="flat" cmpd="sng" algn="ctr">
                      <a:solidFill>
                        <a:srgbClr val="6666FF"/>
                      </a:solidFill>
                      <a:prstDash val="solid"/>
                      <a:round/>
                      <a:headEnd type="none" w="med" len="med"/>
                      <a:tailEnd type="none" w="med" len="med"/>
                    </a:lnR>
                    <a:noFill/>
                  </a:tcPr>
                </a:tc>
              </a:tr>
              <a:tr h="370840">
                <a:tc>
                  <a:txBody>
                    <a:bodyPr/>
                    <a:lstStyle/>
                    <a:p>
                      <a:r>
                        <a:rPr lang="en-US" b="1" dirty="0" smtClean="0"/>
                        <a:t>hydrogen</a:t>
                      </a:r>
                      <a:r>
                        <a:rPr lang="en-US" b="1" baseline="0" dirty="0" smtClean="0"/>
                        <a:t> sulfide</a:t>
                      </a:r>
                      <a:endParaRPr lang="en-US" b="1" dirty="0"/>
                    </a:p>
                  </a:txBody>
                  <a:tcPr>
                    <a:lnL w="12700" cap="flat" cmpd="sng" algn="ctr">
                      <a:solidFill>
                        <a:srgbClr val="6666FF"/>
                      </a:solidFill>
                      <a:prstDash val="solid"/>
                      <a:round/>
                      <a:headEnd type="none" w="med" len="med"/>
                      <a:tailEnd type="none" w="med" len="med"/>
                    </a:lnL>
                    <a:noFill/>
                  </a:tcPr>
                </a:tc>
                <a:tc>
                  <a:txBody>
                    <a:bodyPr/>
                    <a:lstStyle/>
                    <a:p>
                      <a:pPr algn="ctr"/>
                      <a:endParaRPr lang="en-US" dirty="0"/>
                    </a:p>
                  </a:txBody>
                  <a:tcPr>
                    <a:noFill/>
                  </a:tcPr>
                </a:tc>
                <a:tc>
                  <a:txBody>
                    <a:bodyPr/>
                    <a:lstStyle/>
                    <a:p>
                      <a:pPr algn="ctr"/>
                      <a:r>
                        <a:rPr lang="en-US" dirty="0" smtClean="0"/>
                        <a:t>20</a:t>
                      </a:r>
                      <a:endParaRPr lang="en-US" dirty="0"/>
                    </a:p>
                  </a:txBody>
                  <a:tcPr>
                    <a:noFill/>
                  </a:tcPr>
                </a:tc>
                <a:tc>
                  <a:txBody>
                    <a:bodyPr/>
                    <a:lstStyle/>
                    <a:p>
                      <a:r>
                        <a:rPr lang="en-US" dirty="0" smtClean="0"/>
                        <a:t>A 50 ppm peak above</a:t>
                      </a:r>
                      <a:r>
                        <a:rPr lang="en-US" baseline="0" dirty="0" smtClean="0"/>
                        <a:t> ceiling levels is acceptable for 10 min if it occurs only once</a:t>
                      </a:r>
                      <a:endParaRPr lang="en-US" dirty="0"/>
                    </a:p>
                  </a:txBody>
                  <a:tcPr>
                    <a:lnR w="12700" cap="flat" cmpd="sng" algn="ctr">
                      <a:solidFill>
                        <a:srgbClr val="6666FF"/>
                      </a:solidFill>
                      <a:prstDash val="solid"/>
                      <a:round/>
                      <a:headEnd type="none" w="med" len="med"/>
                      <a:tailEnd type="none" w="med" len="med"/>
                    </a:lnR>
                    <a:noFill/>
                  </a:tcPr>
                </a:tc>
              </a:tr>
              <a:tr h="370840">
                <a:tc>
                  <a:txBody>
                    <a:bodyPr/>
                    <a:lstStyle/>
                    <a:p>
                      <a:r>
                        <a:rPr lang="en-US" b="1" dirty="0" smtClean="0"/>
                        <a:t>methane</a:t>
                      </a:r>
                      <a:endParaRPr lang="en-US" b="1" dirty="0"/>
                    </a:p>
                  </a:txBody>
                  <a:tcPr>
                    <a:lnL w="12700" cap="flat" cmpd="sng" algn="ctr">
                      <a:solidFill>
                        <a:srgbClr val="6666FF"/>
                      </a:solidFill>
                      <a:prstDash val="solid"/>
                      <a:round/>
                      <a:headEnd type="none" w="med" len="med"/>
                      <a:tailEnd type="none" w="med" len="med"/>
                    </a:lnL>
                    <a:lnB w="12700" cap="flat" cmpd="sng" algn="ctr">
                      <a:solidFill>
                        <a:srgbClr val="6666FF"/>
                      </a:solidFill>
                      <a:prstDash val="solid"/>
                      <a:round/>
                      <a:headEnd type="none" w="med" len="med"/>
                      <a:tailEnd type="none" w="med" len="med"/>
                    </a:lnB>
                    <a:noFill/>
                  </a:tcPr>
                </a:tc>
                <a:tc>
                  <a:txBody>
                    <a:bodyPr/>
                    <a:lstStyle/>
                    <a:p>
                      <a:pPr algn="ctr"/>
                      <a:endParaRPr lang="en-US" dirty="0"/>
                    </a:p>
                  </a:txBody>
                  <a:tcPr>
                    <a:lnB w="12700" cap="flat" cmpd="sng" algn="ctr">
                      <a:solidFill>
                        <a:srgbClr val="6666FF"/>
                      </a:solidFill>
                      <a:prstDash val="solid"/>
                      <a:round/>
                      <a:headEnd type="none" w="med" len="med"/>
                      <a:tailEnd type="none" w="med" len="med"/>
                    </a:lnB>
                    <a:noFill/>
                  </a:tcPr>
                </a:tc>
                <a:tc>
                  <a:txBody>
                    <a:bodyPr/>
                    <a:lstStyle/>
                    <a:p>
                      <a:pPr algn="ctr"/>
                      <a:endParaRPr lang="en-US" dirty="0"/>
                    </a:p>
                  </a:txBody>
                  <a:tcPr>
                    <a:lnB w="12700" cap="flat" cmpd="sng" algn="ctr">
                      <a:solidFill>
                        <a:srgbClr val="6666FF"/>
                      </a:solidFill>
                      <a:prstDash val="solid"/>
                      <a:round/>
                      <a:headEnd type="none" w="med" len="med"/>
                      <a:tailEnd type="none" w="med" len="med"/>
                    </a:lnB>
                    <a:noFill/>
                  </a:tcPr>
                </a:tc>
                <a:tc>
                  <a:txBody>
                    <a:bodyPr/>
                    <a:lstStyle/>
                    <a:p>
                      <a:r>
                        <a:rPr lang="en-US" dirty="0" smtClean="0"/>
                        <a:t>No exposure limits but O</a:t>
                      </a:r>
                      <a:r>
                        <a:rPr lang="en-US" sz="2400" baseline="-25000" dirty="0" smtClean="0"/>
                        <a:t>2</a:t>
                      </a:r>
                      <a:r>
                        <a:rPr lang="en-US" baseline="0" dirty="0" smtClean="0"/>
                        <a:t> levels must be kept above 19.5%</a:t>
                      </a:r>
                      <a:endParaRPr lang="en-US" dirty="0"/>
                    </a:p>
                  </a:txBody>
                  <a:tcPr>
                    <a:lnR w="12700" cap="flat" cmpd="sng" algn="ctr">
                      <a:solidFill>
                        <a:srgbClr val="6666FF"/>
                      </a:solidFill>
                      <a:prstDash val="solid"/>
                      <a:round/>
                      <a:headEnd type="none" w="med" len="med"/>
                      <a:tailEnd type="none" w="med" len="med"/>
                    </a:lnR>
                    <a:lnB w="12700" cap="flat" cmpd="sng" algn="ctr">
                      <a:solidFill>
                        <a:srgbClr val="6666FF"/>
                      </a:solidFill>
                      <a:prstDash val="solid"/>
                      <a:round/>
                      <a:headEnd type="none" w="med" len="med"/>
                      <a:tailEnd type="none" w="med" len="med"/>
                    </a:lnB>
                    <a:noFill/>
                  </a:tcPr>
                </a:tc>
              </a:tr>
            </a:tbl>
          </a:graphicData>
        </a:graphic>
      </p:graphicFrame>
      <p:grpSp>
        <p:nvGrpSpPr>
          <p:cNvPr id="7" name="Group 6"/>
          <p:cNvGrpSpPr/>
          <p:nvPr/>
        </p:nvGrpSpPr>
        <p:grpSpPr>
          <a:xfrm>
            <a:off x="8098116" y="14530"/>
            <a:ext cx="830994" cy="634504"/>
            <a:chOff x="2066934" y="1319924"/>
            <a:chExt cx="3038142" cy="2464745"/>
          </a:xfrm>
        </p:grpSpPr>
        <p:sp>
          <p:nvSpPr>
            <p:cNvPr id="8" name="Oval 7"/>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ardrop 8"/>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17426443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2875400" cy="584776"/>
          </a:xfrm>
          <a:prstGeom prst="rect">
            <a:avLst/>
          </a:prstGeom>
          <a:noFill/>
        </p:spPr>
        <p:txBody>
          <a:bodyPr wrap="none" rtlCol="0">
            <a:spAutoFit/>
          </a:bodyPr>
          <a:lstStyle/>
          <a:p>
            <a:pPr defTabSz="914400"/>
            <a:r>
              <a:rPr lang="en-US" sz="3200" dirty="0" smtClean="0">
                <a:solidFill>
                  <a:prstClr val="white"/>
                </a:solidFill>
                <a:latin typeface="Avenir Heavy"/>
                <a:cs typeface="Avenir Heavy"/>
              </a:rPr>
              <a:t>AD regulation</a:t>
            </a:r>
            <a:endParaRPr lang="en-US" sz="3200" dirty="0">
              <a:solidFill>
                <a:prstClr val="white"/>
              </a:solidFill>
              <a:latin typeface="Avenir Heavy"/>
              <a:cs typeface="Avenir Heavy"/>
            </a:endParaRPr>
          </a:p>
        </p:txBody>
      </p:sp>
      <p:sp>
        <p:nvSpPr>
          <p:cNvPr id="6" name="TextBox 5"/>
          <p:cNvSpPr txBox="1"/>
          <p:nvPr/>
        </p:nvSpPr>
        <p:spPr>
          <a:xfrm>
            <a:off x="425618" y="787471"/>
            <a:ext cx="8751114" cy="5364548"/>
          </a:xfrm>
          <a:prstGeom prst="rect">
            <a:avLst/>
          </a:prstGeom>
          <a:noFill/>
        </p:spPr>
        <p:txBody>
          <a:bodyPr wrap="none" rtlCol="0">
            <a:spAutoFit/>
          </a:bodyPr>
          <a:lstStyle/>
          <a:p>
            <a:pPr>
              <a:lnSpc>
                <a:spcPct val="120000"/>
              </a:lnSpc>
            </a:pPr>
            <a:r>
              <a:rPr lang="en-US" dirty="0" smtClean="0">
                <a:solidFill>
                  <a:prstClr val="black"/>
                </a:solidFill>
                <a:latin typeface="Avenir Medium"/>
                <a:cs typeface="Avenir Medium"/>
              </a:rPr>
              <a:t>Because AD involves the handling, storage and transportation of waste streams</a:t>
            </a:r>
            <a:br>
              <a:rPr lang="en-US" dirty="0" smtClean="0">
                <a:solidFill>
                  <a:prstClr val="black"/>
                </a:solidFill>
                <a:latin typeface="Avenir Medium"/>
                <a:cs typeface="Avenir Medium"/>
              </a:rPr>
            </a:br>
            <a:r>
              <a:rPr lang="en-US" dirty="0" smtClean="0">
                <a:solidFill>
                  <a:prstClr val="black"/>
                </a:solidFill>
                <a:latin typeface="Avenir Medium"/>
                <a:cs typeface="Avenir Medium"/>
              </a:rPr>
              <a:t>it has the potential to affect</a:t>
            </a:r>
            <a:r>
              <a:rPr lang="en-US" dirty="0" smtClean="0">
                <a:solidFill>
                  <a:prstClr val="black"/>
                </a:solidFill>
                <a:latin typeface="Arial Black"/>
                <a:cs typeface="Arial Black"/>
              </a:rPr>
              <a:t> public and environmental health and safety.</a:t>
            </a:r>
          </a:p>
          <a:p>
            <a:pPr>
              <a:lnSpc>
                <a:spcPct val="120000"/>
              </a:lnSpc>
            </a:pPr>
            <a:endParaRPr lang="en-US" sz="800" dirty="0">
              <a:solidFill>
                <a:prstClr val="black"/>
              </a:solidFill>
              <a:latin typeface="Arial Black"/>
              <a:cs typeface="Arial Black"/>
            </a:endParaRPr>
          </a:p>
          <a:p>
            <a:pPr>
              <a:lnSpc>
                <a:spcPct val="120000"/>
              </a:lnSpc>
            </a:pPr>
            <a:r>
              <a:rPr lang="en-US" dirty="0" smtClean="0">
                <a:solidFill>
                  <a:prstClr val="black"/>
                </a:solidFill>
                <a:latin typeface="Avenir Medium"/>
                <a:cs typeface="Avenir Medium"/>
              </a:rPr>
              <a:t>At the state and local level, regulation has developed independently and is</a:t>
            </a:r>
            <a:br>
              <a:rPr lang="en-US" dirty="0" smtClean="0">
                <a:solidFill>
                  <a:prstClr val="black"/>
                </a:solidFill>
                <a:latin typeface="Avenir Medium"/>
                <a:cs typeface="Avenir Medium"/>
              </a:rPr>
            </a:br>
            <a:r>
              <a:rPr lang="en-US" dirty="0" smtClean="0">
                <a:solidFill>
                  <a:prstClr val="black"/>
                </a:solidFill>
                <a:latin typeface="Avenir Medium"/>
                <a:cs typeface="Avenir Medium"/>
              </a:rPr>
              <a:t>therefore </a:t>
            </a:r>
            <a:r>
              <a:rPr lang="en-US" u="sng" dirty="0" smtClean="0">
                <a:solidFill>
                  <a:prstClr val="black"/>
                </a:solidFill>
                <a:latin typeface="Avenir Medium"/>
                <a:cs typeface="Avenir Medium"/>
              </a:rPr>
              <a:t>not</a:t>
            </a:r>
            <a:r>
              <a:rPr lang="en-US" dirty="0" smtClean="0">
                <a:solidFill>
                  <a:prstClr val="black"/>
                </a:solidFill>
                <a:latin typeface="Avenir Medium"/>
                <a:cs typeface="Avenir Medium"/>
              </a:rPr>
              <a:t> consistent across the country. </a:t>
            </a:r>
            <a:r>
              <a:rPr lang="en-US" b="1" dirty="0" smtClean="0">
                <a:solidFill>
                  <a:prstClr val="black"/>
                </a:solidFill>
                <a:latin typeface="Avenir Black"/>
                <a:cs typeface="Avenir Black"/>
              </a:rPr>
              <a:t>State regulation </a:t>
            </a:r>
            <a:r>
              <a:rPr lang="en-US" dirty="0" smtClean="0">
                <a:solidFill>
                  <a:prstClr val="black"/>
                </a:solidFill>
                <a:latin typeface="Avenir Medium"/>
                <a:cs typeface="Avenir Medium"/>
              </a:rPr>
              <a:t>occurs via agencies </a:t>
            </a:r>
            <a:br>
              <a:rPr lang="en-US" dirty="0" smtClean="0">
                <a:solidFill>
                  <a:prstClr val="black"/>
                </a:solidFill>
                <a:latin typeface="Avenir Medium"/>
                <a:cs typeface="Avenir Medium"/>
              </a:rPr>
            </a:br>
            <a:r>
              <a:rPr lang="en-US" dirty="0" smtClean="0">
                <a:solidFill>
                  <a:prstClr val="black"/>
                </a:solidFill>
                <a:latin typeface="Avenir Medium"/>
                <a:cs typeface="Avenir Medium"/>
              </a:rPr>
              <a:t>designed to regulate:</a:t>
            </a:r>
          </a:p>
          <a:p>
            <a:pPr marL="742950" lvl="1" indent="-285750">
              <a:lnSpc>
                <a:spcPct val="120000"/>
              </a:lnSpc>
              <a:buFont typeface="Arial"/>
              <a:buChar char="•"/>
            </a:pPr>
            <a:r>
              <a:rPr lang="en-US" dirty="0" smtClean="0">
                <a:solidFill>
                  <a:prstClr val="black"/>
                </a:solidFill>
                <a:latin typeface="Avenir Medium"/>
                <a:cs typeface="Avenir Medium"/>
              </a:rPr>
              <a:t>Solid waste;</a:t>
            </a:r>
          </a:p>
          <a:p>
            <a:pPr marL="742950" lvl="1" indent="-285750">
              <a:lnSpc>
                <a:spcPct val="120000"/>
              </a:lnSpc>
              <a:buFont typeface="Arial"/>
              <a:buChar char="•"/>
            </a:pPr>
            <a:r>
              <a:rPr lang="en-US" dirty="0" smtClean="0">
                <a:solidFill>
                  <a:prstClr val="black"/>
                </a:solidFill>
                <a:latin typeface="Avenir Medium"/>
                <a:cs typeface="Avenir Medium"/>
              </a:rPr>
              <a:t>Wastewater;</a:t>
            </a:r>
          </a:p>
          <a:p>
            <a:pPr marL="742950" lvl="1" indent="-285750">
              <a:lnSpc>
                <a:spcPct val="120000"/>
              </a:lnSpc>
              <a:buFont typeface="Arial"/>
              <a:buChar char="•"/>
            </a:pPr>
            <a:r>
              <a:rPr lang="en-US" dirty="0" smtClean="0">
                <a:solidFill>
                  <a:prstClr val="black"/>
                </a:solidFill>
                <a:latin typeface="Avenir Medium"/>
                <a:cs typeface="Avenir Medium"/>
              </a:rPr>
              <a:t>Agriculture;</a:t>
            </a:r>
          </a:p>
          <a:p>
            <a:pPr marL="742950" lvl="1" indent="-285750">
              <a:lnSpc>
                <a:spcPct val="120000"/>
              </a:lnSpc>
              <a:buFont typeface="Arial"/>
              <a:buChar char="•"/>
            </a:pPr>
            <a:r>
              <a:rPr lang="en-US" dirty="0" smtClean="0">
                <a:solidFill>
                  <a:prstClr val="black"/>
                </a:solidFill>
                <a:latin typeface="Avenir Medium"/>
                <a:cs typeface="Avenir Medium"/>
              </a:rPr>
              <a:t>Hazardous waste;</a:t>
            </a:r>
          </a:p>
          <a:p>
            <a:pPr marL="742950" lvl="1" indent="-285750">
              <a:lnSpc>
                <a:spcPct val="120000"/>
              </a:lnSpc>
              <a:buFont typeface="Arial"/>
              <a:buChar char="•"/>
            </a:pPr>
            <a:r>
              <a:rPr lang="en-US" dirty="0" smtClean="0">
                <a:solidFill>
                  <a:prstClr val="black"/>
                </a:solidFill>
                <a:latin typeface="Avenir Medium"/>
                <a:cs typeface="Avenir Medium"/>
              </a:rPr>
              <a:t>Composting; and</a:t>
            </a:r>
          </a:p>
          <a:p>
            <a:pPr marL="742950" lvl="1" indent="-285750">
              <a:lnSpc>
                <a:spcPct val="120000"/>
              </a:lnSpc>
              <a:buFont typeface="Arial"/>
              <a:buChar char="•"/>
            </a:pPr>
            <a:r>
              <a:rPr lang="en-US" dirty="0" smtClean="0">
                <a:solidFill>
                  <a:prstClr val="black"/>
                </a:solidFill>
                <a:latin typeface="Avenir Medium"/>
                <a:cs typeface="Avenir Medium"/>
              </a:rPr>
              <a:t>Utilities.</a:t>
            </a:r>
          </a:p>
          <a:p>
            <a:pPr lvl="1">
              <a:lnSpc>
                <a:spcPct val="120000"/>
              </a:lnSpc>
            </a:pPr>
            <a:endParaRPr lang="en-US" sz="800" dirty="0">
              <a:solidFill>
                <a:prstClr val="black"/>
              </a:solidFill>
              <a:latin typeface="Avenir Medium"/>
              <a:cs typeface="Avenir Medium"/>
            </a:endParaRPr>
          </a:p>
          <a:p>
            <a:pPr>
              <a:lnSpc>
                <a:spcPct val="120000"/>
              </a:lnSpc>
            </a:pPr>
            <a:r>
              <a:rPr lang="en-US" dirty="0" smtClean="0">
                <a:solidFill>
                  <a:prstClr val="black"/>
                </a:solidFill>
                <a:latin typeface="Avenir Medium"/>
                <a:cs typeface="Avenir Medium"/>
              </a:rPr>
              <a:t>It’s important to note that AD regulatory process is </a:t>
            </a:r>
            <a:r>
              <a:rPr lang="en-US" dirty="0" smtClean="0">
                <a:solidFill>
                  <a:prstClr val="black"/>
                </a:solidFill>
                <a:latin typeface="Arial Black"/>
                <a:cs typeface="Arial Black"/>
              </a:rPr>
              <a:t>evolving</a:t>
            </a:r>
            <a:r>
              <a:rPr lang="en-US" dirty="0" smtClean="0">
                <a:solidFill>
                  <a:prstClr val="black"/>
                </a:solidFill>
                <a:latin typeface="Avenir Medium"/>
                <a:cs typeface="Avenir Medium"/>
              </a:rPr>
              <a:t>. Operators must be</a:t>
            </a:r>
            <a:br>
              <a:rPr lang="en-US" dirty="0" smtClean="0">
                <a:solidFill>
                  <a:prstClr val="black"/>
                </a:solidFill>
                <a:latin typeface="Avenir Medium"/>
                <a:cs typeface="Avenir Medium"/>
              </a:rPr>
            </a:br>
            <a:r>
              <a:rPr lang="en-US" dirty="0" smtClean="0">
                <a:solidFill>
                  <a:prstClr val="black"/>
                </a:solidFill>
                <a:latin typeface="Avenir Medium"/>
                <a:cs typeface="Avenir Medium"/>
              </a:rPr>
              <a:t>careful to check their state’s rules.</a:t>
            </a:r>
          </a:p>
          <a:p>
            <a:pPr>
              <a:lnSpc>
                <a:spcPct val="120000"/>
              </a:lnSpc>
            </a:pPr>
            <a:r>
              <a:rPr lang="en-US" dirty="0" smtClean="0">
                <a:solidFill>
                  <a:prstClr val="black"/>
                </a:solidFill>
                <a:latin typeface="Avenir Medium"/>
                <a:cs typeface="Avenir Medium"/>
              </a:rPr>
              <a:t>Evolution of regulation is being driven by the push to increase renewable energy </a:t>
            </a:r>
            <a:br>
              <a:rPr lang="en-US" dirty="0" smtClean="0">
                <a:solidFill>
                  <a:prstClr val="black"/>
                </a:solidFill>
                <a:latin typeface="Avenir Medium"/>
                <a:cs typeface="Avenir Medium"/>
              </a:rPr>
            </a:br>
            <a:r>
              <a:rPr lang="en-US" dirty="0" smtClean="0">
                <a:solidFill>
                  <a:prstClr val="black"/>
                </a:solidFill>
                <a:latin typeface="Avenir Medium"/>
                <a:cs typeface="Avenir Medium"/>
              </a:rPr>
              <a:t>and to divert organics from landfills in order to recycle nutrients.</a:t>
            </a:r>
            <a:endParaRPr lang="en-US" dirty="0">
              <a:solidFill>
                <a:prstClr val="black"/>
              </a:solidFill>
              <a:latin typeface="Avenir Medium"/>
              <a:cs typeface="Avenir Medium"/>
            </a:endParaRPr>
          </a:p>
        </p:txBody>
      </p:sp>
      <p:grpSp>
        <p:nvGrpSpPr>
          <p:cNvPr id="5" name="Group 4"/>
          <p:cNvGrpSpPr/>
          <p:nvPr/>
        </p:nvGrpSpPr>
        <p:grpSpPr>
          <a:xfrm>
            <a:off x="8098116" y="14530"/>
            <a:ext cx="830994" cy="634504"/>
            <a:chOff x="2066934" y="1319924"/>
            <a:chExt cx="3038142" cy="2464745"/>
          </a:xfrm>
        </p:grpSpPr>
        <p:sp>
          <p:nvSpPr>
            <p:cNvPr id="7" name="Oval 6"/>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ardrop 7"/>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035576312"/>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5284624" cy="584776"/>
          </a:xfrm>
          <a:prstGeom prst="rect">
            <a:avLst/>
          </a:prstGeom>
          <a:noFill/>
        </p:spPr>
        <p:txBody>
          <a:bodyPr wrap="none" rtlCol="0">
            <a:spAutoFit/>
          </a:bodyPr>
          <a:lstStyle/>
          <a:p>
            <a:pPr defTabSz="914400"/>
            <a:r>
              <a:rPr lang="en-US" sz="3200" dirty="0" smtClean="0">
                <a:solidFill>
                  <a:prstClr val="white"/>
                </a:solidFill>
                <a:latin typeface="Avenir Heavy"/>
                <a:cs typeface="Avenir Heavy"/>
              </a:rPr>
              <a:t>Additional safety concerns</a:t>
            </a:r>
            <a:endParaRPr lang="en-US" sz="3200" dirty="0">
              <a:solidFill>
                <a:prstClr val="white"/>
              </a:solidFill>
              <a:latin typeface="Avenir Heavy"/>
              <a:cs typeface="Avenir Heavy"/>
            </a:endParaRPr>
          </a:p>
        </p:txBody>
      </p:sp>
      <p:sp>
        <p:nvSpPr>
          <p:cNvPr id="6" name="TextBox 5"/>
          <p:cNvSpPr txBox="1"/>
          <p:nvPr/>
        </p:nvSpPr>
        <p:spPr>
          <a:xfrm>
            <a:off x="425618" y="787471"/>
            <a:ext cx="8622189" cy="3407088"/>
          </a:xfrm>
          <a:prstGeom prst="rect">
            <a:avLst/>
          </a:prstGeom>
          <a:noFill/>
        </p:spPr>
        <p:txBody>
          <a:bodyPr wrap="none" rtlCol="0">
            <a:spAutoFit/>
          </a:bodyPr>
          <a:lstStyle/>
          <a:p>
            <a:pPr>
              <a:lnSpc>
                <a:spcPct val="120000"/>
              </a:lnSpc>
            </a:pPr>
            <a:r>
              <a:rPr lang="en-US" dirty="0" smtClean="0">
                <a:solidFill>
                  <a:prstClr val="black"/>
                </a:solidFill>
                <a:latin typeface="Avenir Medium"/>
                <a:cs typeface="Avenir Medium"/>
              </a:rPr>
              <a:t>Working surfaces at different levels that pose </a:t>
            </a:r>
            <a:r>
              <a:rPr lang="en-US" dirty="0" smtClean="0">
                <a:solidFill>
                  <a:prstClr val="black"/>
                </a:solidFill>
                <a:latin typeface="Avenir Black"/>
                <a:cs typeface="Avenir Black"/>
              </a:rPr>
              <a:t>fall hazards </a:t>
            </a:r>
            <a:r>
              <a:rPr lang="en-US" dirty="0" smtClean="0">
                <a:solidFill>
                  <a:prstClr val="black"/>
                </a:solidFill>
                <a:latin typeface="Avenir Medium"/>
                <a:cs typeface="Avenir Medium"/>
              </a:rPr>
              <a:t>require evaluation and</a:t>
            </a:r>
            <a:br>
              <a:rPr lang="en-US" dirty="0" smtClean="0">
                <a:solidFill>
                  <a:prstClr val="black"/>
                </a:solidFill>
                <a:latin typeface="Avenir Medium"/>
                <a:cs typeface="Avenir Medium"/>
              </a:rPr>
            </a:br>
            <a:r>
              <a:rPr lang="en-US" dirty="0" smtClean="0">
                <a:solidFill>
                  <a:prstClr val="black"/>
                </a:solidFill>
                <a:latin typeface="Avenir Medium"/>
                <a:cs typeface="Avenir Medium"/>
              </a:rPr>
              <a:t>safety measures like guard rails where necessary.</a:t>
            </a:r>
          </a:p>
          <a:p>
            <a:pPr>
              <a:lnSpc>
                <a:spcPct val="120000"/>
              </a:lnSpc>
            </a:pPr>
            <a:endParaRPr lang="en-US" dirty="0">
              <a:solidFill>
                <a:prstClr val="black"/>
              </a:solidFill>
              <a:latin typeface="Avenir Medium"/>
              <a:cs typeface="Avenir Medium"/>
            </a:endParaRPr>
          </a:p>
          <a:p>
            <a:pPr>
              <a:lnSpc>
                <a:spcPct val="120000"/>
              </a:lnSpc>
            </a:pPr>
            <a:r>
              <a:rPr lang="en-US" dirty="0" smtClean="0">
                <a:solidFill>
                  <a:prstClr val="black"/>
                </a:solidFill>
                <a:latin typeface="Avenir Black"/>
                <a:cs typeface="Avenir Black"/>
              </a:rPr>
              <a:t>Electrical and power hazards </a:t>
            </a:r>
            <a:r>
              <a:rPr lang="en-US" dirty="0" smtClean="0">
                <a:solidFill>
                  <a:prstClr val="black"/>
                </a:solidFill>
                <a:latin typeface="Avenir Medium"/>
                <a:cs typeface="Avenir Medium"/>
              </a:rPr>
              <a:t>should be made safer using a lockout/</a:t>
            </a:r>
            <a:r>
              <a:rPr lang="en-US" dirty="0" err="1" smtClean="0">
                <a:solidFill>
                  <a:prstClr val="black"/>
                </a:solidFill>
                <a:latin typeface="Avenir Medium"/>
                <a:cs typeface="Avenir Medium"/>
              </a:rPr>
              <a:t>tagout</a:t>
            </a:r>
            <a:r>
              <a:rPr lang="en-US" dirty="0" smtClean="0">
                <a:solidFill>
                  <a:prstClr val="black"/>
                </a:solidFill>
                <a:latin typeface="Avenir Medium"/>
                <a:cs typeface="Avenir Medium"/>
              </a:rPr>
              <a:t/>
            </a:r>
            <a:br>
              <a:rPr lang="en-US" dirty="0" smtClean="0">
                <a:solidFill>
                  <a:prstClr val="black"/>
                </a:solidFill>
                <a:latin typeface="Avenir Medium"/>
                <a:cs typeface="Avenir Medium"/>
              </a:rPr>
            </a:br>
            <a:r>
              <a:rPr lang="en-US" dirty="0" smtClean="0">
                <a:solidFill>
                  <a:prstClr val="black"/>
                </a:solidFill>
                <a:latin typeface="Avenir Medium"/>
                <a:cs typeface="Avenir Medium"/>
              </a:rPr>
              <a:t>program.</a:t>
            </a:r>
          </a:p>
          <a:p>
            <a:pPr>
              <a:lnSpc>
                <a:spcPct val="120000"/>
              </a:lnSpc>
            </a:pPr>
            <a:endParaRPr lang="en-US" dirty="0">
              <a:solidFill>
                <a:prstClr val="black"/>
              </a:solidFill>
              <a:latin typeface="Avenir Medium"/>
              <a:cs typeface="Avenir Medium"/>
            </a:endParaRPr>
          </a:p>
          <a:p>
            <a:pPr>
              <a:lnSpc>
                <a:spcPct val="120000"/>
              </a:lnSpc>
            </a:pPr>
            <a:r>
              <a:rPr lang="en-US" dirty="0" smtClean="0">
                <a:solidFill>
                  <a:prstClr val="black"/>
                </a:solidFill>
                <a:latin typeface="Avenir Black"/>
                <a:cs typeface="Avenir Black"/>
              </a:rPr>
              <a:t>Warning signs </a:t>
            </a:r>
            <a:r>
              <a:rPr lang="en-US" dirty="0" smtClean="0">
                <a:solidFill>
                  <a:prstClr val="black"/>
                </a:solidFill>
                <a:latin typeface="Avenir Medium"/>
                <a:cs typeface="Avenir Medium"/>
              </a:rPr>
              <a:t>should be used wherever needed.</a:t>
            </a:r>
          </a:p>
          <a:p>
            <a:pPr>
              <a:lnSpc>
                <a:spcPct val="120000"/>
              </a:lnSpc>
            </a:pPr>
            <a:endParaRPr lang="en-US" dirty="0">
              <a:solidFill>
                <a:prstClr val="black"/>
              </a:solidFill>
              <a:latin typeface="Avenir Medium"/>
              <a:cs typeface="Avenir Medium"/>
            </a:endParaRPr>
          </a:p>
          <a:p>
            <a:pPr>
              <a:lnSpc>
                <a:spcPct val="120000"/>
              </a:lnSpc>
            </a:pPr>
            <a:r>
              <a:rPr lang="en-US" dirty="0" smtClean="0">
                <a:solidFill>
                  <a:prstClr val="black"/>
                </a:solidFill>
                <a:latin typeface="Avenir Black"/>
                <a:cs typeface="Avenir Black"/>
              </a:rPr>
              <a:t>Safety procedures </a:t>
            </a:r>
            <a:r>
              <a:rPr lang="en-US" dirty="0" smtClean="0">
                <a:solidFill>
                  <a:prstClr val="black"/>
                </a:solidFill>
                <a:latin typeface="Avenir Medium"/>
                <a:cs typeface="Avenir Medium"/>
              </a:rPr>
              <a:t>should be developed and disseminated to workers prior</a:t>
            </a:r>
            <a:br>
              <a:rPr lang="en-US" dirty="0" smtClean="0">
                <a:solidFill>
                  <a:prstClr val="black"/>
                </a:solidFill>
                <a:latin typeface="Avenir Medium"/>
                <a:cs typeface="Avenir Medium"/>
              </a:rPr>
            </a:br>
            <a:r>
              <a:rPr lang="en-US" dirty="0" smtClean="0">
                <a:solidFill>
                  <a:prstClr val="black"/>
                </a:solidFill>
                <a:latin typeface="Avenir Medium"/>
                <a:cs typeface="Avenir Medium"/>
              </a:rPr>
              <a:t>to AD system operation.</a:t>
            </a:r>
          </a:p>
        </p:txBody>
      </p:sp>
      <p:grpSp>
        <p:nvGrpSpPr>
          <p:cNvPr id="5" name="Group 4"/>
          <p:cNvGrpSpPr/>
          <p:nvPr/>
        </p:nvGrpSpPr>
        <p:grpSpPr>
          <a:xfrm>
            <a:off x="8098116" y="14530"/>
            <a:ext cx="830994" cy="634504"/>
            <a:chOff x="2066934" y="1319924"/>
            <a:chExt cx="3038142" cy="2464745"/>
          </a:xfrm>
        </p:grpSpPr>
        <p:sp>
          <p:nvSpPr>
            <p:cNvPr id="7" name="Oval 6"/>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ardrop 7"/>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049485499"/>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6" name="TextBox 5"/>
          <p:cNvSpPr txBox="1"/>
          <p:nvPr/>
        </p:nvSpPr>
        <p:spPr>
          <a:xfrm>
            <a:off x="1784429" y="4562697"/>
            <a:ext cx="5704105" cy="1190069"/>
          </a:xfrm>
          <a:prstGeom prst="rect">
            <a:avLst/>
          </a:prstGeom>
          <a:noFill/>
        </p:spPr>
        <p:txBody>
          <a:bodyPr wrap="none" rtlCol="0">
            <a:spAutoFit/>
          </a:bodyPr>
          <a:lstStyle/>
          <a:p>
            <a:pPr algn="ctr">
              <a:lnSpc>
                <a:spcPct val="120000"/>
              </a:lnSpc>
            </a:pPr>
            <a:r>
              <a:rPr lang="en-US" sz="2000" i="1" dirty="0" smtClean="0">
                <a:solidFill>
                  <a:prstClr val="black"/>
                </a:solidFill>
                <a:latin typeface="Arial Black"/>
                <a:cs typeface="Arial Black"/>
              </a:rPr>
              <a:t>‘Don’t avoid permits, </a:t>
            </a:r>
            <a:br>
              <a:rPr lang="en-US" sz="2000" i="1" dirty="0" smtClean="0">
                <a:solidFill>
                  <a:prstClr val="black"/>
                </a:solidFill>
                <a:latin typeface="Arial Black"/>
                <a:cs typeface="Arial Black"/>
              </a:rPr>
            </a:br>
            <a:r>
              <a:rPr lang="en-US" sz="2000" i="1" dirty="0" smtClean="0">
                <a:solidFill>
                  <a:prstClr val="black"/>
                </a:solidFill>
                <a:latin typeface="Arial Black"/>
                <a:cs typeface="Arial Black"/>
              </a:rPr>
              <a:t>design to avoid environmental impact.’</a:t>
            </a:r>
          </a:p>
          <a:p>
            <a:pPr algn="ctr">
              <a:lnSpc>
                <a:spcPct val="120000"/>
              </a:lnSpc>
            </a:pPr>
            <a:r>
              <a:rPr lang="en-US" sz="2000" i="1" dirty="0" smtClean="0">
                <a:solidFill>
                  <a:prstClr val="black"/>
                </a:solidFill>
                <a:latin typeface="Avenir Medium"/>
                <a:cs typeface="Avenir Medium"/>
              </a:rPr>
              <a:t>							- Mary O’Leary</a:t>
            </a:r>
          </a:p>
        </p:txBody>
      </p:sp>
      <p:sp>
        <p:nvSpPr>
          <p:cNvPr id="9" name="TextBox 8"/>
          <p:cNvSpPr txBox="1"/>
          <p:nvPr/>
        </p:nvSpPr>
        <p:spPr>
          <a:xfrm>
            <a:off x="1159300" y="1757664"/>
            <a:ext cx="6949010" cy="1200329"/>
          </a:xfrm>
          <a:prstGeom prst="rect">
            <a:avLst/>
          </a:prstGeom>
          <a:noFill/>
        </p:spPr>
        <p:txBody>
          <a:bodyPr wrap="none" rtlCol="0">
            <a:spAutoFit/>
          </a:bodyPr>
          <a:lstStyle/>
          <a:p>
            <a:pPr algn="ctr"/>
            <a:r>
              <a:rPr lang="en-US" sz="3600" i="1" dirty="0" smtClean="0">
                <a:solidFill>
                  <a:prstClr val="black"/>
                </a:solidFill>
                <a:latin typeface="Avenir Black"/>
                <a:cs typeface="Avenir Black"/>
              </a:rPr>
              <a:t>Case Study:</a:t>
            </a:r>
          </a:p>
          <a:p>
            <a:pPr algn="ctr"/>
            <a:r>
              <a:rPr lang="en-US" sz="3600" i="1" dirty="0" smtClean="0">
                <a:solidFill>
                  <a:prstClr val="black"/>
                </a:solidFill>
                <a:latin typeface="Avenir Black"/>
                <a:cs typeface="Avenir Black"/>
              </a:rPr>
              <a:t>Permitting Vermont Tech’s AD</a:t>
            </a:r>
            <a:endParaRPr lang="en-US" sz="3600" i="1" dirty="0">
              <a:solidFill>
                <a:prstClr val="black"/>
              </a:solidFill>
              <a:latin typeface="Avenir Black"/>
              <a:cs typeface="Avenir Black"/>
            </a:endParaRPr>
          </a:p>
        </p:txBody>
      </p:sp>
      <p:grpSp>
        <p:nvGrpSpPr>
          <p:cNvPr id="5" name="Group 4"/>
          <p:cNvGrpSpPr/>
          <p:nvPr/>
        </p:nvGrpSpPr>
        <p:grpSpPr>
          <a:xfrm>
            <a:off x="8098116" y="14530"/>
            <a:ext cx="830994" cy="634504"/>
            <a:chOff x="2066934" y="1319924"/>
            <a:chExt cx="3038142" cy="2464745"/>
          </a:xfrm>
        </p:grpSpPr>
        <p:sp>
          <p:nvSpPr>
            <p:cNvPr id="7" name="Oval 6"/>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ardrop 7"/>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654535305"/>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7663491" cy="584776"/>
          </a:xfrm>
          <a:prstGeom prst="rect">
            <a:avLst/>
          </a:prstGeom>
          <a:noFill/>
        </p:spPr>
        <p:txBody>
          <a:bodyPr wrap="none" rtlCol="0">
            <a:spAutoFit/>
          </a:bodyPr>
          <a:lstStyle/>
          <a:p>
            <a:pPr defTabSz="914400"/>
            <a:r>
              <a:rPr lang="en-US" sz="3200" dirty="0" smtClean="0">
                <a:solidFill>
                  <a:prstClr val="white"/>
                </a:solidFill>
                <a:latin typeface="Avenir Heavy"/>
                <a:cs typeface="Avenir Heavy"/>
              </a:rPr>
              <a:t>Federal, State &amp; local permits required</a:t>
            </a:r>
            <a:endParaRPr lang="en-US" sz="3200" dirty="0">
              <a:solidFill>
                <a:prstClr val="white"/>
              </a:solidFill>
              <a:latin typeface="Avenir Heavy"/>
              <a:cs typeface="Avenir Heavy"/>
            </a:endParaRPr>
          </a:p>
        </p:txBody>
      </p:sp>
      <p:sp>
        <p:nvSpPr>
          <p:cNvPr id="6" name="TextBox 5"/>
          <p:cNvSpPr txBox="1"/>
          <p:nvPr/>
        </p:nvSpPr>
        <p:spPr>
          <a:xfrm>
            <a:off x="316763" y="787471"/>
            <a:ext cx="3002122" cy="747897"/>
          </a:xfrm>
          <a:prstGeom prst="rect">
            <a:avLst/>
          </a:prstGeom>
          <a:noFill/>
        </p:spPr>
        <p:txBody>
          <a:bodyPr wrap="none" rtlCol="0">
            <a:spAutoFit/>
          </a:bodyPr>
          <a:lstStyle/>
          <a:p>
            <a:pPr>
              <a:lnSpc>
                <a:spcPct val="120000"/>
              </a:lnSpc>
            </a:pPr>
            <a:r>
              <a:rPr lang="en-US" dirty="0" smtClean="0">
                <a:latin typeface="Arial Black"/>
                <a:cs typeface="Arial Black"/>
              </a:rPr>
              <a:t>Federal</a:t>
            </a:r>
            <a:r>
              <a:rPr lang="en-US" dirty="0" smtClean="0">
                <a:latin typeface="Avenir Medium"/>
                <a:cs typeface="Avenir Medium"/>
              </a:rPr>
              <a:t> </a:t>
            </a:r>
            <a:r>
              <a:rPr lang="en-US" dirty="0" smtClean="0">
                <a:solidFill>
                  <a:prstClr val="black"/>
                </a:solidFill>
                <a:latin typeface="Avenir Medium"/>
                <a:cs typeface="Avenir Medium"/>
              </a:rPr>
              <a:t>permits required:</a:t>
            </a:r>
          </a:p>
          <a:p>
            <a:pPr marL="285750" indent="-285750">
              <a:lnSpc>
                <a:spcPct val="120000"/>
              </a:lnSpc>
              <a:buFont typeface="Arial"/>
              <a:buChar char="•"/>
            </a:pPr>
            <a:r>
              <a:rPr lang="en-US" dirty="0" smtClean="0">
                <a:solidFill>
                  <a:prstClr val="black"/>
                </a:solidFill>
                <a:latin typeface="Avenir Medium"/>
                <a:cs typeface="Avenir Medium"/>
              </a:rPr>
              <a:t>NEPA from EPA</a:t>
            </a:r>
          </a:p>
        </p:txBody>
      </p:sp>
      <p:sp>
        <p:nvSpPr>
          <p:cNvPr id="7" name="TextBox 6"/>
          <p:cNvSpPr txBox="1"/>
          <p:nvPr/>
        </p:nvSpPr>
        <p:spPr>
          <a:xfrm>
            <a:off x="316763" y="1556751"/>
            <a:ext cx="6083717" cy="3074689"/>
          </a:xfrm>
          <a:prstGeom prst="rect">
            <a:avLst/>
          </a:prstGeom>
          <a:noFill/>
        </p:spPr>
        <p:txBody>
          <a:bodyPr wrap="none" rtlCol="0">
            <a:spAutoFit/>
          </a:bodyPr>
          <a:lstStyle/>
          <a:p>
            <a:pPr>
              <a:lnSpc>
                <a:spcPct val="120000"/>
              </a:lnSpc>
            </a:pPr>
            <a:r>
              <a:rPr lang="en-US" dirty="0" smtClean="0">
                <a:solidFill>
                  <a:srgbClr val="000000"/>
                </a:solidFill>
                <a:latin typeface="Arial Black"/>
                <a:cs typeface="Arial Black"/>
              </a:rPr>
              <a:t>State</a:t>
            </a:r>
            <a:r>
              <a:rPr lang="en-US" dirty="0" smtClean="0">
                <a:solidFill>
                  <a:srgbClr val="000000"/>
                </a:solidFill>
                <a:latin typeface="Avenir Medium"/>
                <a:cs typeface="Avenir Medium"/>
              </a:rPr>
              <a:t> </a:t>
            </a:r>
            <a:r>
              <a:rPr lang="en-US" dirty="0" smtClean="0">
                <a:solidFill>
                  <a:prstClr val="black"/>
                </a:solidFill>
                <a:latin typeface="Avenir Medium"/>
                <a:cs typeface="Avenir Medium"/>
              </a:rPr>
              <a:t>permits required:</a:t>
            </a:r>
          </a:p>
          <a:p>
            <a:pPr marL="285750" indent="-285750">
              <a:lnSpc>
                <a:spcPct val="120000"/>
              </a:lnSpc>
              <a:buFont typeface="Arial"/>
              <a:buChar char="•"/>
            </a:pPr>
            <a:r>
              <a:rPr lang="en-US" dirty="0" smtClean="0">
                <a:solidFill>
                  <a:prstClr val="black"/>
                </a:solidFill>
                <a:latin typeface="Avenir Medium"/>
                <a:cs typeface="Avenir Medium"/>
              </a:rPr>
              <a:t>ANR </a:t>
            </a:r>
            <a:r>
              <a:rPr lang="en-US" dirty="0" smtClean="0">
                <a:solidFill>
                  <a:prstClr val="black"/>
                </a:solidFill>
                <a:latin typeface="Avenir Next Regular"/>
                <a:cs typeface="Avenir Next Regular"/>
              </a:rPr>
              <a:t>(Agency of Natural Resources):</a:t>
            </a:r>
          </a:p>
          <a:p>
            <a:pPr marL="742950" lvl="1" indent="-285750">
              <a:lnSpc>
                <a:spcPct val="120000"/>
              </a:lnSpc>
              <a:buFont typeface="Arial"/>
              <a:buChar char="•"/>
            </a:pPr>
            <a:r>
              <a:rPr lang="en-US" dirty="0" smtClean="0">
                <a:solidFill>
                  <a:prstClr val="black"/>
                </a:solidFill>
                <a:latin typeface="Avenir Next Regular"/>
                <a:cs typeface="Avenir Next Regular"/>
              </a:rPr>
              <a:t>Storm water &amp; air quality</a:t>
            </a:r>
          </a:p>
          <a:p>
            <a:pPr marL="742950" lvl="1" indent="-285750">
              <a:lnSpc>
                <a:spcPct val="120000"/>
              </a:lnSpc>
              <a:buFont typeface="Arial"/>
              <a:buChar char="•"/>
            </a:pPr>
            <a:r>
              <a:rPr lang="en-US" dirty="0" smtClean="0">
                <a:solidFill>
                  <a:prstClr val="black"/>
                </a:solidFill>
                <a:latin typeface="Avenir Next Regular"/>
                <a:cs typeface="Avenir Next Regular"/>
              </a:rPr>
              <a:t>Solid Waste facility</a:t>
            </a:r>
          </a:p>
          <a:p>
            <a:pPr marL="285750" indent="-285750">
              <a:lnSpc>
                <a:spcPct val="120000"/>
              </a:lnSpc>
              <a:buFont typeface="Arial"/>
              <a:buChar char="•"/>
            </a:pPr>
            <a:r>
              <a:rPr lang="en-US" dirty="0" smtClean="0">
                <a:solidFill>
                  <a:prstClr val="black"/>
                </a:solidFill>
                <a:latin typeface="Avenir Medium"/>
                <a:cs typeface="Avenir Medium"/>
              </a:rPr>
              <a:t>AAFM </a:t>
            </a:r>
            <a:r>
              <a:rPr lang="en-US" dirty="0" smtClean="0">
                <a:solidFill>
                  <a:prstClr val="black"/>
                </a:solidFill>
                <a:latin typeface="Avenir Next Regular"/>
                <a:cs typeface="Avenir Next Regular"/>
              </a:rPr>
              <a:t>(Agency of Agriculture, Food &amp; Markets): MFO</a:t>
            </a:r>
          </a:p>
          <a:p>
            <a:pPr marL="285750" indent="-285750">
              <a:lnSpc>
                <a:spcPct val="120000"/>
              </a:lnSpc>
              <a:buFont typeface="Arial"/>
              <a:buChar char="•"/>
            </a:pPr>
            <a:r>
              <a:rPr lang="en-US" dirty="0" smtClean="0">
                <a:solidFill>
                  <a:prstClr val="black"/>
                </a:solidFill>
                <a:latin typeface="Avenir Medium"/>
                <a:cs typeface="Avenir Medium"/>
              </a:rPr>
              <a:t>NRCS </a:t>
            </a:r>
            <a:r>
              <a:rPr lang="en-US" dirty="0" smtClean="0">
                <a:solidFill>
                  <a:prstClr val="black"/>
                </a:solidFill>
                <a:latin typeface="Avenir Next Regular"/>
                <a:cs typeface="Avenir Next Regular"/>
              </a:rPr>
              <a:t>(Natural Resources Conservation Service): BMP</a:t>
            </a:r>
            <a:r>
              <a:rPr lang="en-US" dirty="0" smtClean="0">
                <a:solidFill>
                  <a:prstClr val="black"/>
                </a:solidFill>
                <a:latin typeface="Avenir Medium"/>
                <a:cs typeface="Avenir Medium"/>
              </a:rPr>
              <a:t> </a:t>
            </a:r>
          </a:p>
          <a:p>
            <a:pPr marL="285750" indent="-285750">
              <a:lnSpc>
                <a:spcPct val="120000"/>
              </a:lnSpc>
              <a:buFont typeface="Arial"/>
              <a:buChar char="•"/>
            </a:pPr>
            <a:r>
              <a:rPr lang="en-US" dirty="0" smtClean="0">
                <a:solidFill>
                  <a:prstClr val="black"/>
                </a:solidFill>
                <a:latin typeface="Avenir Medium"/>
                <a:cs typeface="Avenir Medium"/>
              </a:rPr>
              <a:t>PSB </a:t>
            </a:r>
            <a:r>
              <a:rPr lang="en-US" dirty="0" smtClean="0">
                <a:solidFill>
                  <a:prstClr val="black"/>
                </a:solidFill>
                <a:latin typeface="Avenir Next Regular"/>
                <a:cs typeface="Avenir Next Regular"/>
              </a:rPr>
              <a:t>(Public Service Board)</a:t>
            </a:r>
          </a:p>
          <a:p>
            <a:pPr marL="285750" indent="-285750">
              <a:lnSpc>
                <a:spcPct val="120000"/>
              </a:lnSpc>
              <a:buFont typeface="Arial"/>
              <a:buChar char="•"/>
            </a:pPr>
            <a:r>
              <a:rPr lang="en-US" dirty="0" smtClean="0">
                <a:solidFill>
                  <a:prstClr val="black"/>
                </a:solidFill>
                <a:latin typeface="Avenir Medium"/>
                <a:cs typeface="Avenir Medium"/>
              </a:rPr>
              <a:t>Department of Public Safety</a:t>
            </a:r>
          </a:p>
          <a:p>
            <a:pPr marL="285750" indent="-285750">
              <a:lnSpc>
                <a:spcPct val="120000"/>
              </a:lnSpc>
              <a:buFont typeface="Arial"/>
              <a:buChar char="•"/>
            </a:pPr>
            <a:r>
              <a:rPr lang="en-US" dirty="0" smtClean="0">
                <a:solidFill>
                  <a:prstClr val="black"/>
                </a:solidFill>
                <a:latin typeface="Avenir Medium"/>
                <a:cs typeface="Avenir Medium"/>
              </a:rPr>
              <a:t>State Fire Division</a:t>
            </a:r>
          </a:p>
        </p:txBody>
      </p:sp>
      <p:sp>
        <p:nvSpPr>
          <p:cNvPr id="8" name="TextBox 7"/>
          <p:cNvSpPr txBox="1"/>
          <p:nvPr/>
        </p:nvSpPr>
        <p:spPr>
          <a:xfrm>
            <a:off x="316763" y="4708743"/>
            <a:ext cx="4711546" cy="1412694"/>
          </a:xfrm>
          <a:prstGeom prst="rect">
            <a:avLst/>
          </a:prstGeom>
          <a:noFill/>
        </p:spPr>
        <p:txBody>
          <a:bodyPr wrap="none" rtlCol="0">
            <a:spAutoFit/>
          </a:bodyPr>
          <a:lstStyle/>
          <a:p>
            <a:pPr>
              <a:lnSpc>
                <a:spcPct val="120000"/>
              </a:lnSpc>
            </a:pPr>
            <a:r>
              <a:rPr lang="en-US" dirty="0" smtClean="0">
                <a:solidFill>
                  <a:srgbClr val="000000"/>
                </a:solidFill>
                <a:latin typeface="Arial Black"/>
                <a:cs typeface="Arial Black"/>
              </a:rPr>
              <a:t>Local</a:t>
            </a:r>
            <a:r>
              <a:rPr lang="en-US" dirty="0" smtClean="0">
                <a:solidFill>
                  <a:srgbClr val="000000"/>
                </a:solidFill>
                <a:latin typeface="Avenir Medium"/>
                <a:cs typeface="Avenir Medium"/>
              </a:rPr>
              <a:t> </a:t>
            </a:r>
            <a:r>
              <a:rPr lang="en-US" dirty="0" smtClean="0">
                <a:solidFill>
                  <a:prstClr val="black"/>
                </a:solidFill>
                <a:latin typeface="Avenir Medium"/>
                <a:cs typeface="Avenir Medium"/>
              </a:rPr>
              <a:t>permits required:</a:t>
            </a:r>
          </a:p>
          <a:p>
            <a:pPr marL="285750" indent="-285750">
              <a:lnSpc>
                <a:spcPct val="120000"/>
              </a:lnSpc>
              <a:buFont typeface="Arial"/>
              <a:buChar char="•"/>
            </a:pPr>
            <a:r>
              <a:rPr lang="en-US" dirty="0" smtClean="0">
                <a:solidFill>
                  <a:prstClr val="black"/>
                </a:solidFill>
                <a:latin typeface="Avenir Medium"/>
                <a:cs typeface="Avenir Medium"/>
              </a:rPr>
              <a:t>Town Plan</a:t>
            </a:r>
          </a:p>
          <a:p>
            <a:pPr marL="285750" indent="-285750">
              <a:lnSpc>
                <a:spcPct val="120000"/>
              </a:lnSpc>
              <a:buFont typeface="Arial"/>
              <a:buChar char="•"/>
            </a:pPr>
            <a:r>
              <a:rPr lang="en-US" dirty="0" smtClean="0">
                <a:solidFill>
                  <a:prstClr val="black"/>
                </a:solidFill>
                <a:latin typeface="Avenir Medium"/>
                <a:cs typeface="Avenir Medium"/>
              </a:rPr>
              <a:t>SWIP </a:t>
            </a:r>
            <a:r>
              <a:rPr lang="en-US" dirty="0" smtClean="0">
                <a:solidFill>
                  <a:prstClr val="black"/>
                </a:solidFill>
                <a:latin typeface="Avenir Next Regular"/>
                <a:cs typeface="Avenir Next Regular"/>
              </a:rPr>
              <a:t>(Solid Waste Implementation Plan)</a:t>
            </a:r>
          </a:p>
          <a:p>
            <a:pPr marL="285750" indent="-285750">
              <a:lnSpc>
                <a:spcPct val="120000"/>
              </a:lnSpc>
              <a:buFont typeface="Arial"/>
              <a:buChar char="•"/>
            </a:pPr>
            <a:r>
              <a:rPr lang="en-US" dirty="0" smtClean="0">
                <a:solidFill>
                  <a:prstClr val="black"/>
                </a:solidFill>
                <a:latin typeface="Avenir Medium"/>
                <a:cs typeface="Avenir Medium"/>
              </a:rPr>
              <a:t>Fire Advisory Board</a:t>
            </a:r>
          </a:p>
        </p:txBody>
      </p:sp>
      <p:grpSp>
        <p:nvGrpSpPr>
          <p:cNvPr id="9" name="Group 8"/>
          <p:cNvGrpSpPr/>
          <p:nvPr/>
        </p:nvGrpSpPr>
        <p:grpSpPr>
          <a:xfrm>
            <a:off x="8098116" y="14530"/>
            <a:ext cx="830994" cy="634504"/>
            <a:chOff x="2066934" y="1319924"/>
            <a:chExt cx="3038142" cy="2464745"/>
          </a:xfrm>
        </p:grpSpPr>
        <p:sp>
          <p:nvSpPr>
            <p:cNvPr id="10" name="Oval 9"/>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ardrop 10"/>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02439641"/>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8317597" cy="584776"/>
          </a:xfrm>
          <a:prstGeom prst="rect">
            <a:avLst/>
          </a:prstGeom>
          <a:noFill/>
        </p:spPr>
        <p:txBody>
          <a:bodyPr wrap="none" rtlCol="0">
            <a:spAutoFit/>
          </a:bodyPr>
          <a:lstStyle/>
          <a:p>
            <a:pPr defTabSz="914400"/>
            <a:r>
              <a:rPr lang="en-US" sz="3200" dirty="0" smtClean="0">
                <a:solidFill>
                  <a:prstClr val="white"/>
                </a:solidFill>
                <a:latin typeface="Avenir Heavy"/>
                <a:cs typeface="Avenir Heavy"/>
              </a:rPr>
              <a:t>Working in a shifting regulatory landscape</a:t>
            </a:r>
            <a:endParaRPr lang="en-US" sz="3200" dirty="0">
              <a:solidFill>
                <a:prstClr val="white"/>
              </a:solidFill>
              <a:latin typeface="Avenir Heavy"/>
              <a:cs typeface="Avenir Heavy"/>
            </a:endParaRPr>
          </a:p>
        </p:txBody>
      </p:sp>
      <p:sp>
        <p:nvSpPr>
          <p:cNvPr id="6" name="TextBox 5"/>
          <p:cNvSpPr txBox="1"/>
          <p:nvPr/>
        </p:nvSpPr>
        <p:spPr>
          <a:xfrm>
            <a:off x="316764" y="787471"/>
            <a:ext cx="8488880" cy="5324535"/>
          </a:xfrm>
          <a:prstGeom prst="rect">
            <a:avLst/>
          </a:prstGeom>
          <a:noFill/>
        </p:spPr>
        <p:txBody>
          <a:bodyPr wrap="square" rtlCol="0">
            <a:spAutoFit/>
          </a:bodyPr>
          <a:lstStyle/>
          <a:p>
            <a:r>
              <a:rPr lang="en-US" sz="2000" dirty="0">
                <a:latin typeface="Avenir Medium"/>
                <a:cs typeface="Avenir Medium"/>
              </a:rPr>
              <a:t>In 2010, the regulatory hurdles to more widespread development of AD in Vermont included: </a:t>
            </a:r>
            <a:endParaRPr lang="en-US" sz="2000" dirty="0" smtClean="0">
              <a:latin typeface="Avenir Medium"/>
              <a:cs typeface="Avenir Medium"/>
            </a:endParaRPr>
          </a:p>
          <a:p>
            <a:endParaRPr lang="en-US" sz="800" dirty="0">
              <a:latin typeface="Avenir Medium"/>
              <a:cs typeface="Avenir Medium"/>
            </a:endParaRPr>
          </a:p>
          <a:p>
            <a:pPr marL="342900" lvl="0" indent="-342900">
              <a:buFont typeface="Arial"/>
              <a:buChar char="•"/>
            </a:pPr>
            <a:r>
              <a:rPr lang="en-US" sz="2000" dirty="0">
                <a:latin typeface="Avenir Medium"/>
                <a:cs typeface="Avenir Medium"/>
              </a:rPr>
              <a:t>Lack of incentives for the production </a:t>
            </a:r>
            <a:r>
              <a:rPr lang="en-US" sz="2000" dirty="0" smtClean="0">
                <a:latin typeface="Avenir Medium"/>
                <a:cs typeface="Avenir Medium"/>
              </a:rPr>
              <a:t>&amp; use </a:t>
            </a:r>
            <a:r>
              <a:rPr lang="en-US" sz="2000" dirty="0">
                <a:latin typeface="Avenir Medium"/>
                <a:cs typeface="Avenir Medium"/>
              </a:rPr>
              <a:t>of </a:t>
            </a:r>
            <a:r>
              <a:rPr lang="en-US" sz="2000" dirty="0" smtClean="0">
                <a:latin typeface="Avenir Medium"/>
                <a:cs typeface="Avenir Medium"/>
              </a:rPr>
              <a:t>renewable heat</a:t>
            </a:r>
            <a:r>
              <a:rPr lang="en-US" sz="2000" dirty="0">
                <a:latin typeface="Avenir Medium"/>
                <a:cs typeface="Avenir Medium"/>
              </a:rPr>
              <a:t>; </a:t>
            </a:r>
          </a:p>
          <a:p>
            <a:pPr marL="342900" lvl="0" indent="-342900">
              <a:buFont typeface="Arial"/>
              <a:buChar char="•"/>
            </a:pPr>
            <a:endParaRPr lang="en-US" sz="800" dirty="0" smtClean="0">
              <a:latin typeface="Avenir Medium"/>
              <a:cs typeface="Avenir Medium"/>
            </a:endParaRPr>
          </a:p>
          <a:p>
            <a:pPr marL="342900" lvl="0" indent="-342900">
              <a:buFont typeface="Arial"/>
              <a:buChar char="•"/>
            </a:pPr>
            <a:r>
              <a:rPr lang="en-US" sz="2000" dirty="0" smtClean="0">
                <a:latin typeface="Avenir Medium"/>
                <a:cs typeface="Avenir Medium"/>
              </a:rPr>
              <a:t>Lack </a:t>
            </a:r>
            <a:r>
              <a:rPr lang="en-US" sz="2000" dirty="0">
                <a:latin typeface="Avenir Medium"/>
                <a:cs typeface="Avenir Medium"/>
              </a:rPr>
              <a:t>of clarity about the </a:t>
            </a:r>
            <a:r>
              <a:rPr lang="en-US" sz="2000" dirty="0" smtClean="0">
                <a:latin typeface="Avenir Medium"/>
                <a:cs typeface="Avenir Medium"/>
              </a:rPr>
              <a:t>permits </a:t>
            </a:r>
            <a:r>
              <a:rPr lang="en-US" sz="2000" dirty="0">
                <a:latin typeface="Avenir Medium"/>
                <a:cs typeface="Avenir Medium"/>
              </a:rPr>
              <a:t>required to accept food </a:t>
            </a:r>
            <a:r>
              <a:rPr lang="en-US" sz="2000" dirty="0" smtClean="0">
                <a:latin typeface="Avenir Medium"/>
                <a:cs typeface="Avenir Medium"/>
              </a:rPr>
              <a:t>waste;</a:t>
            </a:r>
          </a:p>
          <a:p>
            <a:pPr marL="342900" lvl="0" indent="-342900">
              <a:buFont typeface="Arial"/>
              <a:buChar char="•"/>
            </a:pPr>
            <a:endParaRPr lang="en-US" sz="800" dirty="0" smtClean="0">
              <a:latin typeface="Avenir Medium"/>
              <a:cs typeface="Avenir Medium"/>
            </a:endParaRPr>
          </a:p>
          <a:p>
            <a:pPr marL="342900" lvl="0" indent="-342900">
              <a:buFont typeface="Arial"/>
              <a:buChar char="•"/>
            </a:pPr>
            <a:r>
              <a:rPr lang="en-US" sz="2000" dirty="0" smtClean="0">
                <a:latin typeface="Avenir Medium"/>
                <a:cs typeface="Avenir Medium"/>
              </a:rPr>
              <a:t>Ambiguity </a:t>
            </a:r>
            <a:r>
              <a:rPr lang="en-US" sz="2000" dirty="0">
                <a:latin typeface="Avenir Medium"/>
                <a:cs typeface="Avenir Medium"/>
              </a:rPr>
              <a:t>about the necessity of pasteurizing food </a:t>
            </a:r>
            <a:r>
              <a:rPr lang="en-US" sz="2000" dirty="0" smtClean="0">
                <a:latin typeface="Avenir Medium"/>
                <a:cs typeface="Avenir Medium"/>
              </a:rPr>
              <a:t>waste;</a:t>
            </a:r>
          </a:p>
          <a:p>
            <a:pPr marL="342900" lvl="0" indent="-342900">
              <a:buFont typeface="Arial"/>
              <a:buChar char="•"/>
            </a:pPr>
            <a:endParaRPr lang="en-US" sz="800" dirty="0" smtClean="0">
              <a:latin typeface="Avenir Medium"/>
              <a:cs typeface="Avenir Medium"/>
            </a:endParaRPr>
          </a:p>
          <a:p>
            <a:pPr marL="342900" lvl="0" indent="-342900">
              <a:buFont typeface="Arial"/>
              <a:buChar char="•"/>
            </a:pPr>
            <a:r>
              <a:rPr lang="en-US" sz="2000" dirty="0" smtClean="0">
                <a:latin typeface="Avenir Medium"/>
                <a:cs typeface="Avenir Medium"/>
              </a:rPr>
              <a:t>No </a:t>
            </a:r>
            <a:r>
              <a:rPr lang="en-US" sz="2000" dirty="0">
                <a:latin typeface="Avenir Medium"/>
                <a:cs typeface="Avenir Medium"/>
              </a:rPr>
              <a:t>specific regulations governing land application of digester effluent as a soil amendment; </a:t>
            </a:r>
          </a:p>
          <a:p>
            <a:pPr marL="342900" lvl="0" indent="-342900">
              <a:buFont typeface="Arial"/>
              <a:buChar char="•"/>
            </a:pPr>
            <a:endParaRPr lang="en-US" sz="800" dirty="0" smtClean="0">
              <a:latin typeface="Avenir Medium"/>
              <a:cs typeface="Avenir Medium"/>
            </a:endParaRPr>
          </a:p>
          <a:p>
            <a:pPr marL="342900" lvl="0" indent="-342900">
              <a:buFont typeface="Arial"/>
              <a:buChar char="•"/>
            </a:pPr>
            <a:r>
              <a:rPr lang="en-US" sz="2000" dirty="0" smtClean="0">
                <a:latin typeface="Avenir Medium"/>
                <a:cs typeface="Avenir Medium"/>
              </a:rPr>
              <a:t>Ambiguity </a:t>
            </a:r>
            <a:r>
              <a:rPr lang="en-US" sz="2000" dirty="0">
                <a:latin typeface="Avenir Medium"/>
                <a:cs typeface="Avenir Medium"/>
              </a:rPr>
              <a:t>concerning a farm’s ability to sell separated solids if food waste feedstock included beef as the prions that cause bovine spongiform encephalopathy (‘mad cow disease’) are not inactivated by Pasteurization; </a:t>
            </a:r>
            <a:r>
              <a:rPr lang="en-US" sz="2000" dirty="0" smtClean="0">
                <a:latin typeface="Avenir Medium"/>
                <a:cs typeface="Avenir Medium"/>
              </a:rPr>
              <a:t>and</a:t>
            </a:r>
          </a:p>
          <a:p>
            <a:pPr lvl="0"/>
            <a:endParaRPr lang="en-US" sz="800" dirty="0">
              <a:latin typeface="Avenir Medium"/>
              <a:cs typeface="Avenir Medium"/>
            </a:endParaRPr>
          </a:p>
          <a:p>
            <a:pPr marL="342900" lvl="0" indent="-342900">
              <a:buFont typeface="Arial"/>
              <a:buChar char="•"/>
            </a:pPr>
            <a:r>
              <a:rPr lang="en-US" sz="2000" dirty="0">
                <a:latin typeface="Avenir Medium"/>
                <a:cs typeface="Avenir Medium"/>
              </a:rPr>
              <a:t>Lack of incentives for capture and mitigation of methane (or other greenhouse gases) and for recycling of waste nutrients back into the agricultural production cycle.</a:t>
            </a:r>
          </a:p>
        </p:txBody>
      </p:sp>
      <p:grpSp>
        <p:nvGrpSpPr>
          <p:cNvPr id="5" name="Group 4"/>
          <p:cNvGrpSpPr/>
          <p:nvPr/>
        </p:nvGrpSpPr>
        <p:grpSpPr>
          <a:xfrm>
            <a:off x="8098116" y="14530"/>
            <a:ext cx="830994" cy="634504"/>
            <a:chOff x="2066934" y="1319924"/>
            <a:chExt cx="3038142" cy="2464745"/>
          </a:xfrm>
        </p:grpSpPr>
        <p:sp>
          <p:nvSpPr>
            <p:cNvPr id="7" name="Oval 6"/>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ardrop 7"/>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991035262"/>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4493043" cy="584776"/>
          </a:xfrm>
          <a:prstGeom prst="rect">
            <a:avLst/>
          </a:prstGeom>
          <a:noFill/>
        </p:spPr>
        <p:txBody>
          <a:bodyPr wrap="none" rtlCol="0">
            <a:spAutoFit/>
          </a:bodyPr>
          <a:lstStyle/>
          <a:p>
            <a:pPr defTabSz="914400"/>
            <a:r>
              <a:rPr lang="en-US" sz="3200" dirty="0" smtClean="0">
                <a:solidFill>
                  <a:prstClr val="white"/>
                </a:solidFill>
                <a:latin typeface="Avenir Heavy"/>
                <a:cs typeface="Avenir Heavy"/>
              </a:rPr>
              <a:t>Seven years of change</a:t>
            </a:r>
            <a:endParaRPr lang="en-US" sz="3200" dirty="0">
              <a:solidFill>
                <a:prstClr val="white"/>
              </a:solidFill>
              <a:latin typeface="Avenir Heavy"/>
              <a:cs typeface="Avenir Heavy"/>
            </a:endParaRPr>
          </a:p>
        </p:txBody>
      </p:sp>
      <p:sp>
        <p:nvSpPr>
          <p:cNvPr id="6" name="TextBox 5"/>
          <p:cNvSpPr txBox="1"/>
          <p:nvPr/>
        </p:nvSpPr>
        <p:spPr>
          <a:xfrm>
            <a:off x="316764" y="787471"/>
            <a:ext cx="8488880" cy="5696946"/>
          </a:xfrm>
          <a:prstGeom prst="rect">
            <a:avLst/>
          </a:prstGeom>
          <a:noFill/>
        </p:spPr>
        <p:txBody>
          <a:bodyPr wrap="square" rtlCol="0">
            <a:spAutoFit/>
          </a:bodyPr>
          <a:lstStyle/>
          <a:p>
            <a:pPr>
              <a:lnSpc>
                <a:spcPct val="120000"/>
              </a:lnSpc>
            </a:pPr>
            <a:r>
              <a:rPr lang="en-US" dirty="0">
                <a:latin typeface="Avenir Medium"/>
                <a:cs typeface="Avenir Medium"/>
              </a:rPr>
              <a:t>Between VTCAD’s </a:t>
            </a:r>
            <a:r>
              <a:rPr lang="en-US" dirty="0">
                <a:latin typeface="Arial Black"/>
                <a:cs typeface="Arial Black"/>
              </a:rPr>
              <a:t>feasibility</a:t>
            </a:r>
            <a:r>
              <a:rPr lang="en-US" dirty="0">
                <a:latin typeface="Avenir Medium"/>
                <a:cs typeface="Avenir Medium"/>
              </a:rPr>
              <a:t> (2007 – 2010) and </a:t>
            </a:r>
            <a:r>
              <a:rPr lang="en-US" dirty="0">
                <a:latin typeface="Arial Black"/>
                <a:cs typeface="Arial Black"/>
              </a:rPr>
              <a:t>implementation</a:t>
            </a:r>
            <a:r>
              <a:rPr lang="en-US" dirty="0">
                <a:latin typeface="Avenir Medium"/>
                <a:cs typeface="Avenir Medium"/>
              </a:rPr>
              <a:t> phases (2012 – 2015) attitudes and regulations concerning organic residuals, renewable energy and nutrient recycling have shifted dramatically. </a:t>
            </a:r>
            <a:endParaRPr lang="en-US" dirty="0" smtClean="0">
              <a:latin typeface="Avenir Medium"/>
              <a:cs typeface="Avenir Medium"/>
            </a:endParaRPr>
          </a:p>
          <a:p>
            <a:pPr>
              <a:lnSpc>
                <a:spcPct val="120000"/>
              </a:lnSpc>
            </a:pPr>
            <a:endParaRPr lang="en-US" sz="800" dirty="0">
              <a:latin typeface="Avenir Medium"/>
              <a:cs typeface="Avenir Medium"/>
            </a:endParaRPr>
          </a:p>
          <a:p>
            <a:pPr>
              <a:lnSpc>
                <a:spcPct val="120000"/>
              </a:lnSpc>
            </a:pPr>
            <a:r>
              <a:rPr lang="en-US" dirty="0" smtClean="0">
                <a:latin typeface="Avenir Medium"/>
                <a:cs typeface="Avenir Medium"/>
              </a:rPr>
              <a:t>The </a:t>
            </a:r>
            <a:r>
              <a:rPr lang="en-US" dirty="0">
                <a:latin typeface="Avenir Medium"/>
                <a:cs typeface="Avenir Medium"/>
              </a:rPr>
              <a:t>general public is </a:t>
            </a:r>
            <a:r>
              <a:rPr lang="en-US" dirty="0" smtClean="0">
                <a:latin typeface="Avenir Medium"/>
                <a:cs typeface="Avenir Medium"/>
              </a:rPr>
              <a:t>now more </a:t>
            </a:r>
            <a:r>
              <a:rPr lang="en-US" dirty="0">
                <a:latin typeface="Avenir Medium"/>
                <a:cs typeface="Avenir Medium"/>
              </a:rPr>
              <a:t>aware of the benefits of organic recycling and renewable energy, new regulations have gone into effect forcing the beneficial use of organic residuals, and while there is still some fear of implications of re-using food wastes, the idea is acceptable not repugnant as it once was to many. </a:t>
            </a:r>
            <a:endParaRPr lang="en-US" dirty="0" smtClean="0">
              <a:latin typeface="Avenir Medium"/>
              <a:cs typeface="Avenir Medium"/>
            </a:endParaRPr>
          </a:p>
          <a:p>
            <a:pPr marL="285750" indent="-285750">
              <a:lnSpc>
                <a:spcPct val="120000"/>
              </a:lnSpc>
              <a:buFont typeface="Arial"/>
              <a:buChar char="•"/>
            </a:pPr>
            <a:r>
              <a:rPr lang="en-US" dirty="0">
                <a:latin typeface="Avenir Medium"/>
                <a:cs typeface="Avenir Medium"/>
              </a:rPr>
              <a:t>That said, a good deal of time and effort has been spent </a:t>
            </a:r>
            <a:r>
              <a:rPr lang="en-US" dirty="0" smtClean="0">
                <a:latin typeface="Avenir Medium"/>
                <a:cs typeface="Avenir Medium"/>
              </a:rPr>
              <a:t>to communicate with local Randolph Center residents, understand their concerns and try to</a:t>
            </a:r>
            <a:br>
              <a:rPr lang="en-US" dirty="0" smtClean="0">
                <a:latin typeface="Avenir Medium"/>
                <a:cs typeface="Avenir Medium"/>
              </a:rPr>
            </a:br>
            <a:r>
              <a:rPr lang="en-US" dirty="0" smtClean="0">
                <a:latin typeface="Avenir Medium"/>
                <a:cs typeface="Avenir Medium"/>
              </a:rPr>
              <a:t>improve both construction plans and AD operations.</a:t>
            </a:r>
          </a:p>
          <a:p>
            <a:pPr marL="285750" indent="-285750">
              <a:lnSpc>
                <a:spcPct val="120000"/>
              </a:lnSpc>
              <a:buFont typeface="Arial"/>
              <a:buChar char="•"/>
            </a:pPr>
            <a:r>
              <a:rPr lang="en-US" dirty="0" smtClean="0">
                <a:latin typeface="Avenir Medium"/>
                <a:cs typeface="Avenir Medium"/>
              </a:rPr>
              <a:t>College staff met regularly with legislators and officials of Vermont’s regulatory agencies during feasibility and implementation stages.</a:t>
            </a:r>
            <a:endParaRPr lang="en-US" dirty="0">
              <a:latin typeface="Avenir Medium"/>
              <a:cs typeface="Avenir Medium"/>
            </a:endParaRPr>
          </a:p>
          <a:p>
            <a:pPr>
              <a:lnSpc>
                <a:spcPct val="120000"/>
              </a:lnSpc>
            </a:pPr>
            <a:endParaRPr lang="en-US" sz="800" dirty="0">
              <a:latin typeface="Avenir Medium"/>
              <a:cs typeface="Avenir Medium"/>
            </a:endParaRPr>
          </a:p>
          <a:p>
            <a:pPr>
              <a:lnSpc>
                <a:spcPct val="120000"/>
              </a:lnSpc>
            </a:pPr>
            <a:r>
              <a:rPr lang="en-US" dirty="0" smtClean="0">
                <a:latin typeface="Avenir Medium"/>
                <a:cs typeface="Avenir Medium"/>
              </a:rPr>
              <a:t>We </a:t>
            </a:r>
            <a:r>
              <a:rPr lang="en-US" dirty="0">
                <a:latin typeface="Avenir Medium"/>
                <a:cs typeface="Avenir Medium"/>
              </a:rPr>
              <a:t>believe the development of VTCAD has contributed to the evolution of AD regulations in </a:t>
            </a:r>
            <a:r>
              <a:rPr lang="en-US" dirty="0" smtClean="0">
                <a:latin typeface="Avenir Medium"/>
                <a:cs typeface="Avenir Medium"/>
              </a:rPr>
              <a:t>Vermont</a:t>
            </a:r>
            <a:r>
              <a:rPr lang="en-US" dirty="0">
                <a:latin typeface="Avenir Medium"/>
                <a:cs typeface="Avenir Medium"/>
              </a:rPr>
              <a:t> </a:t>
            </a:r>
            <a:r>
              <a:rPr lang="en-US" dirty="0" smtClean="0">
                <a:latin typeface="Avenir Medium"/>
                <a:cs typeface="Avenir Medium"/>
              </a:rPr>
              <a:t>and we hope to continue to be part of the process.</a:t>
            </a:r>
            <a:endParaRPr lang="en-US" dirty="0">
              <a:latin typeface="Avenir Medium"/>
              <a:cs typeface="Avenir Medium"/>
            </a:endParaRPr>
          </a:p>
          <a:p>
            <a:pPr>
              <a:lnSpc>
                <a:spcPct val="120000"/>
              </a:lnSpc>
            </a:pPr>
            <a:r>
              <a:rPr lang="en-US" dirty="0">
                <a:latin typeface="Avenir Medium"/>
                <a:cs typeface="Avenir Medium"/>
              </a:rPr>
              <a:t/>
            </a:r>
            <a:br>
              <a:rPr lang="en-US" dirty="0">
                <a:latin typeface="Avenir Medium"/>
                <a:cs typeface="Avenir Medium"/>
              </a:rPr>
            </a:br>
            <a:endParaRPr lang="en-US" dirty="0" smtClean="0">
              <a:latin typeface="Avenir Medium"/>
              <a:cs typeface="Avenir Medium"/>
            </a:endParaRPr>
          </a:p>
        </p:txBody>
      </p:sp>
      <p:grpSp>
        <p:nvGrpSpPr>
          <p:cNvPr id="5" name="Group 4"/>
          <p:cNvGrpSpPr/>
          <p:nvPr/>
        </p:nvGrpSpPr>
        <p:grpSpPr>
          <a:xfrm>
            <a:off x="8098116" y="14530"/>
            <a:ext cx="830994" cy="634504"/>
            <a:chOff x="2066934" y="1319924"/>
            <a:chExt cx="3038142" cy="2464745"/>
          </a:xfrm>
        </p:grpSpPr>
        <p:sp>
          <p:nvSpPr>
            <p:cNvPr id="7" name="Oval 6"/>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ardrop 7"/>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194832961"/>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7160935" cy="584776"/>
          </a:xfrm>
          <a:prstGeom prst="rect">
            <a:avLst/>
          </a:prstGeom>
          <a:noFill/>
        </p:spPr>
        <p:txBody>
          <a:bodyPr wrap="none" rtlCol="0">
            <a:spAutoFit/>
          </a:bodyPr>
          <a:lstStyle/>
          <a:p>
            <a:pPr defTabSz="914400"/>
            <a:r>
              <a:rPr lang="en-US" sz="3200" dirty="0" smtClean="0">
                <a:solidFill>
                  <a:prstClr val="white"/>
                </a:solidFill>
                <a:latin typeface="Avenir Heavy"/>
                <a:cs typeface="Avenir Heavy"/>
              </a:rPr>
              <a:t>Renewable energy: SPEED </a:t>
            </a:r>
            <a:r>
              <a:rPr lang="en-US" sz="3200" dirty="0" err="1" smtClean="0">
                <a:solidFill>
                  <a:prstClr val="white"/>
                </a:solidFill>
                <a:latin typeface="Avenir Heavy"/>
                <a:cs typeface="Avenir Heavy"/>
              </a:rPr>
              <a:t>vs</a:t>
            </a:r>
            <a:r>
              <a:rPr lang="en-US" sz="3200" dirty="0" smtClean="0">
                <a:solidFill>
                  <a:prstClr val="white"/>
                </a:solidFill>
                <a:latin typeface="Avenir Heavy"/>
                <a:cs typeface="Avenir Heavy"/>
              </a:rPr>
              <a:t> RESET</a:t>
            </a:r>
            <a:endParaRPr lang="en-US" sz="3200" dirty="0">
              <a:solidFill>
                <a:prstClr val="white"/>
              </a:solidFill>
              <a:latin typeface="Avenir Heavy"/>
              <a:cs typeface="Avenir Heavy"/>
            </a:endParaRPr>
          </a:p>
        </p:txBody>
      </p:sp>
      <p:sp>
        <p:nvSpPr>
          <p:cNvPr id="6" name="TextBox 5"/>
          <p:cNvSpPr txBox="1"/>
          <p:nvPr/>
        </p:nvSpPr>
        <p:spPr>
          <a:xfrm>
            <a:off x="316763" y="737335"/>
            <a:ext cx="8622551" cy="5364548"/>
          </a:xfrm>
          <a:prstGeom prst="rect">
            <a:avLst/>
          </a:prstGeom>
          <a:noFill/>
        </p:spPr>
        <p:txBody>
          <a:bodyPr wrap="square" rtlCol="0">
            <a:spAutoFit/>
          </a:bodyPr>
          <a:lstStyle/>
          <a:p>
            <a:pPr>
              <a:lnSpc>
                <a:spcPct val="120000"/>
              </a:lnSpc>
            </a:pPr>
            <a:r>
              <a:rPr lang="en-US" dirty="0">
                <a:latin typeface="Avenir Medium"/>
                <a:cs typeface="Avenir Medium"/>
              </a:rPr>
              <a:t>Vermont’s Comprehensive Energy Plan calls for the shift to </a:t>
            </a:r>
            <a:r>
              <a:rPr lang="en-US" dirty="0">
                <a:latin typeface="Arial Black"/>
                <a:cs typeface="Arial Black"/>
              </a:rPr>
              <a:t>90% renewable energy by 2050</a:t>
            </a:r>
            <a:r>
              <a:rPr lang="en-US" dirty="0">
                <a:latin typeface="Avenir Medium"/>
                <a:cs typeface="Avenir Medium"/>
              </a:rPr>
              <a:t>. </a:t>
            </a:r>
            <a:endParaRPr lang="en-US" dirty="0" smtClean="0">
              <a:latin typeface="Avenir Medium"/>
              <a:cs typeface="Avenir Medium"/>
            </a:endParaRPr>
          </a:p>
          <a:p>
            <a:pPr>
              <a:lnSpc>
                <a:spcPct val="120000"/>
              </a:lnSpc>
            </a:pPr>
            <a:endParaRPr lang="en-US" sz="800" dirty="0" smtClean="0">
              <a:latin typeface="Avenir Medium"/>
              <a:cs typeface="Avenir Medium"/>
            </a:endParaRPr>
          </a:p>
          <a:p>
            <a:pPr>
              <a:lnSpc>
                <a:spcPct val="120000"/>
              </a:lnSpc>
            </a:pPr>
            <a:r>
              <a:rPr lang="en-US" dirty="0" smtClean="0">
                <a:latin typeface="Avenir Medium"/>
                <a:cs typeface="Avenir Medium"/>
              </a:rPr>
              <a:t>VTCAD </a:t>
            </a:r>
            <a:r>
              <a:rPr lang="en-US" dirty="0">
                <a:latin typeface="Avenir Medium"/>
                <a:cs typeface="Avenir Medium"/>
              </a:rPr>
              <a:t>has a 20-year contract for electricity via Vermont’s </a:t>
            </a:r>
            <a:r>
              <a:rPr lang="en-US" dirty="0">
                <a:latin typeface="Arial Black"/>
                <a:cs typeface="Arial Black"/>
              </a:rPr>
              <a:t>Sustainably Priced Energy Enterprise Development</a:t>
            </a:r>
            <a:r>
              <a:rPr lang="en-US" dirty="0">
                <a:latin typeface="Avenir Medium"/>
                <a:cs typeface="Avenir Medium"/>
              </a:rPr>
              <a:t> program (SPEED). </a:t>
            </a:r>
            <a:endParaRPr lang="en-US" dirty="0" smtClean="0">
              <a:latin typeface="Avenir Medium"/>
              <a:cs typeface="Avenir Medium"/>
            </a:endParaRPr>
          </a:p>
          <a:p>
            <a:pPr marL="285750" indent="-285750">
              <a:lnSpc>
                <a:spcPct val="120000"/>
              </a:lnSpc>
              <a:buFont typeface="Arial"/>
              <a:buChar char="•"/>
            </a:pPr>
            <a:r>
              <a:rPr lang="en-US" dirty="0" smtClean="0">
                <a:latin typeface="Avenir Medium"/>
                <a:cs typeface="Avenir Medium"/>
              </a:rPr>
              <a:t>Our </a:t>
            </a:r>
            <a:r>
              <a:rPr lang="en-US" dirty="0">
                <a:latin typeface="Avenir Medium"/>
                <a:cs typeface="Avenir Medium"/>
              </a:rPr>
              <a:t>SPEED </a:t>
            </a:r>
            <a:r>
              <a:rPr lang="en-US" dirty="0" smtClean="0">
                <a:latin typeface="Avenir Medium"/>
                <a:cs typeface="Avenir Medium"/>
              </a:rPr>
              <a:t>price is about $</a:t>
            </a:r>
            <a:r>
              <a:rPr lang="en-US" dirty="0">
                <a:latin typeface="Avenir Medium"/>
                <a:cs typeface="Avenir Medium"/>
              </a:rPr>
              <a:t>0.14</a:t>
            </a:r>
            <a:r>
              <a:rPr lang="en-US" b="1" i="1" dirty="0">
                <a:latin typeface="Avenir Medium"/>
                <a:cs typeface="Avenir Medium"/>
              </a:rPr>
              <a:t> </a:t>
            </a:r>
            <a:r>
              <a:rPr lang="en-US" dirty="0">
                <a:latin typeface="Avenir Medium"/>
                <a:cs typeface="Avenir Medium"/>
              </a:rPr>
              <a:t>per kilowatt-</a:t>
            </a:r>
            <a:r>
              <a:rPr lang="en-US" dirty="0" smtClean="0">
                <a:latin typeface="Avenir Medium"/>
                <a:cs typeface="Avenir Medium"/>
              </a:rPr>
              <a:t>hour.</a:t>
            </a:r>
          </a:p>
          <a:p>
            <a:pPr marL="285750" indent="-285750">
              <a:lnSpc>
                <a:spcPct val="120000"/>
              </a:lnSpc>
              <a:buFont typeface="Arial"/>
              <a:buChar char="•"/>
            </a:pPr>
            <a:r>
              <a:rPr lang="en-US" dirty="0" smtClean="0">
                <a:latin typeface="Avenir Medium"/>
                <a:cs typeface="Avenir Medium"/>
              </a:rPr>
              <a:t>AD </a:t>
            </a:r>
            <a:r>
              <a:rPr lang="en-US" dirty="0">
                <a:latin typeface="Avenir Medium"/>
                <a:cs typeface="Avenir Medium"/>
              </a:rPr>
              <a:t>projects are allowed to keep and sell renewable energy credits (RECs</a:t>
            </a:r>
            <a:r>
              <a:rPr lang="en-US" dirty="0" smtClean="0">
                <a:latin typeface="Avenir Medium"/>
                <a:cs typeface="Avenir Medium"/>
              </a:rPr>
              <a:t>). But, </a:t>
            </a:r>
            <a:r>
              <a:rPr lang="en-US" dirty="0">
                <a:latin typeface="Avenir Medium"/>
                <a:cs typeface="Avenir Medium"/>
              </a:rPr>
              <a:t>the market for Vermont RECs is limited </a:t>
            </a:r>
            <a:r>
              <a:rPr lang="en-US" dirty="0" smtClean="0">
                <a:latin typeface="Avenir Medium"/>
                <a:cs typeface="Avenir Medium"/>
              </a:rPr>
              <a:t>by concerns </a:t>
            </a:r>
            <a:r>
              <a:rPr lang="en-US" dirty="0">
                <a:latin typeface="Avenir Medium"/>
                <a:cs typeface="Avenir Medium"/>
              </a:rPr>
              <a:t>about ‘double dipping’: </a:t>
            </a:r>
            <a:r>
              <a:rPr lang="en-US" dirty="0" smtClean="0">
                <a:latin typeface="Avenir Medium"/>
                <a:cs typeface="Avenir Medium"/>
              </a:rPr>
              <a:t>sale </a:t>
            </a:r>
            <a:r>
              <a:rPr lang="en-US" dirty="0">
                <a:latin typeface="Avenir Medium"/>
                <a:cs typeface="Avenir Medium"/>
              </a:rPr>
              <a:t>of renewable energy and associated RECs to different customers</a:t>
            </a:r>
            <a:r>
              <a:rPr lang="en-US" dirty="0" smtClean="0">
                <a:latin typeface="Avenir Medium"/>
                <a:cs typeface="Avenir Medium"/>
              </a:rPr>
              <a:t>.</a:t>
            </a:r>
            <a:endParaRPr lang="en-US" sz="800" dirty="0">
              <a:latin typeface="Avenir Medium"/>
              <a:cs typeface="Avenir Medium"/>
            </a:endParaRPr>
          </a:p>
          <a:p>
            <a:pPr marL="285750" indent="-285750">
              <a:lnSpc>
                <a:spcPct val="120000"/>
              </a:lnSpc>
              <a:buFont typeface="Arial"/>
              <a:buChar char="•"/>
            </a:pPr>
            <a:r>
              <a:rPr lang="en-US" dirty="0" smtClean="0">
                <a:latin typeface="Avenir Medium"/>
                <a:cs typeface="Avenir Medium"/>
              </a:rPr>
              <a:t>SPEED requires on</a:t>
            </a:r>
            <a:r>
              <a:rPr lang="en-US" dirty="0">
                <a:latin typeface="Avenir Medium"/>
                <a:cs typeface="Avenir Medium"/>
              </a:rPr>
              <a:t>-farm AD </a:t>
            </a:r>
            <a:r>
              <a:rPr lang="en-US" dirty="0" smtClean="0">
                <a:latin typeface="Avenir Medium"/>
                <a:cs typeface="Avenir Medium"/>
              </a:rPr>
              <a:t>to use at </a:t>
            </a:r>
            <a:r>
              <a:rPr lang="en-US" dirty="0">
                <a:latin typeface="Avenir Medium"/>
                <a:cs typeface="Avenir Medium"/>
              </a:rPr>
              <a:t>least 51% on-farm feedstock. </a:t>
            </a:r>
            <a:r>
              <a:rPr lang="en-US" dirty="0" smtClean="0">
                <a:latin typeface="Avenir Medium"/>
                <a:cs typeface="Avenir Medium"/>
              </a:rPr>
              <a:t/>
            </a:r>
            <a:br>
              <a:rPr lang="en-US" dirty="0" smtClean="0">
                <a:latin typeface="Avenir Medium"/>
                <a:cs typeface="Avenir Medium"/>
              </a:rPr>
            </a:br>
            <a:r>
              <a:rPr lang="en-US" dirty="0" smtClean="0">
                <a:latin typeface="Avenir Medium"/>
                <a:cs typeface="Avenir Medium"/>
              </a:rPr>
              <a:t>Biomass </a:t>
            </a:r>
            <a:r>
              <a:rPr lang="en-US" dirty="0">
                <a:latin typeface="Avenir Medium"/>
                <a:cs typeface="Avenir Medium"/>
              </a:rPr>
              <a:t>AD facilities may use more than 49% off-farm feedstock, and are now compensated at a rate of up to $0.21/kWh. This is a challenge to the future success of on-farm AD. </a:t>
            </a:r>
            <a:endParaRPr lang="en-US" dirty="0" smtClean="0">
              <a:latin typeface="Avenir Medium"/>
              <a:cs typeface="Avenir Medium"/>
            </a:endParaRPr>
          </a:p>
          <a:p>
            <a:pPr>
              <a:lnSpc>
                <a:spcPct val="120000"/>
              </a:lnSpc>
            </a:pPr>
            <a:r>
              <a:rPr lang="en-US" sz="800" dirty="0">
                <a:latin typeface="Avenir Medium"/>
                <a:cs typeface="Avenir Medium"/>
              </a:rPr>
              <a:t> </a:t>
            </a:r>
          </a:p>
          <a:p>
            <a:pPr>
              <a:lnSpc>
                <a:spcPct val="120000"/>
              </a:lnSpc>
            </a:pPr>
            <a:r>
              <a:rPr lang="en-US" dirty="0" smtClean="0">
                <a:latin typeface="Avenir Medium"/>
                <a:cs typeface="Avenir Medium"/>
              </a:rPr>
              <a:t>In 2017, new legislation </a:t>
            </a:r>
            <a:r>
              <a:rPr lang="en-US" dirty="0">
                <a:latin typeface="Avenir Medium"/>
                <a:cs typeface="Avenir Medium"/>
              </a:rPr>
              <a:t>(</a:t>
            </a:r>
            <a:r>
              <a:rPr lang="en-US" dirty="0" smtClean="0">
                <a:latin typeface="Arial Black"/>
                <a:cs typeface="Arial Black"/>
              </a:rPr>
              <a:t>RESET</a:t>
            </a:r>
            <a:r>
              <a:rPr lang="en-US" dirty="0">
                <a:latin typeface="Avenir Medium"/>
                <a:cs typeface="Avenir Medium"/>
              </a:rPr>
              <a:t>) </a:t>
            </a:r>
            <a:r>
              <a:rPr lang="en-US" dirty="0" smtClean="0">
                <a:latin typeface="Avenir Medium"/>
                <a:cs typeface="Avenir Medium"/>
              </a:rPr>
              <a:t>replaces SPEED. </a:t>
            </a:r>
            <a:r>
              <a:rPr lang="en-US" dirty="0">
                <a:latin typeface="Avenir Medium"/>
                <a:cs typeface="Avenir Medium"/>
              </a:rPr>
              <a:t>RESET is similar to renewable energy policy in the other New England states and will allow Vermont’s renewable energy producers to expand regional sales of </a:t>
            </a:r>
            <a:r>
              <a:rPr lang="en-US" dirty="0" err="1" smtClean="0">
                <a:latin typeface="Avenir Medium"/>
                <a:cs typeface="Avenir Medium"/>
              </a:rPr>
              <a:t>RECs.</a:t>
            </a:r>
            <a:endParaRPr lang="en-US" dirty="0">
              <a:latin typeface="Avenir Medium"/>
              <a:cs typeface="Avenir Medium"/>
            </a:endParaRPr>
          </a:p>
        </p:txBody>
      </p:sp>
      <p:grpSp>
        <p:nvGrpSpPr>
          <p:cNvPr id="5" name="Group 4"/>
          <p:cNvGrpSpPr/>
          <p:nvPr/>
        </p:nvGrpSpPr>
        <p:grpSpPr>
          <a:xfrm>
            <a:off x="8098116" y="14530"/>
            <a:ext cx="830994" cy="634504"/>
            <a:chOff x="2066934" y="1319924"/>
            <a:chExt cx="3038142" cy="2464745"/>
          </a:xfrm>
        </p:grpSpPr>
        <p:sp>
          <p:nvSpPr>
            <p:cNvPr id="7" name="Oval 6"/>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ardrop 7"/>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476531164"/>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6776214" cy="584776"/>
          </a:xfrm>
          <a:prstGeom prst="rect">
            <a:avLst/>
          </a:prstGeom>
          <a:noFill/>
        </p:spPr>
        <p:txBody>
          <a:bodyPr wrap="none" rtlCol="0">
            <a:spAutoFit/>
          </a:bodyPr>
          <a:lstStyle/>
          <a:p>
            <a:pPr defTabSz="914400"/>
            <a:r>
              <a:rPr lang="en-US" sz="3200" dirty="0" smtClean="0">
                <a:solidFill>
                  <a:prstClr val="white"/>
                </a:solidFill>
                <a:latin typeface="Avenir Heavy"/>
                <a:cs typeface="Avenir Heavy"/>
              </a:rPr>
              <a:t>Improved communication &amp; clarity</a:t>
            </a:r>
            <a:endParaRPr lang="en-US" sz="3200" dirty="0">
              <a:solidFill>
                <a:prstClr val="white"/>
              </a:solidFill>
              <a:latin typeface="Avenir Heavy"/>
              <a:cs typeface="Avenir Heavy"/>
            </a:endParaRPr>
          </a:p>
        </p:txBody>
      </p:sp>
      <p:sp>
        <p:nvSpPr>
          <p:cNvPr id="6" name="TextBox 5"/>
          <p:cNvSpPr txBox="1"/>
          <p:nvPr/>
        </p:nvSpPr>
        <p:spPr>
          <a:xfrm>
            <a:off x="316763" y="737335"/>
            <a:ext cx="8622551" cy="5069082"/>
          </a:xfrm>
          <a:prstGeom prst="rect">
            <a:avLst/>
          </a:prstGeom>
          <a:noFill/>
        </p:spPr>
        <p:txBody>
          <a:bodyPr wrap="square" rtlCol="0">
            <a:spAutoFit/>
          </a:bodyPr>
          <a:lstStyle/>
          <a:p>
            <a:pPr>
              <a:lnSpc>
                <a:spcPct val="120000"/>
              </a:lnSpc>
            </a:pPr>
            <a:r>
              <a:rPr lang="en-US" dirty="0">
                <a:latin typeface="Avenir Medium"/>
                <a:cs typeface="Avenir Medium"/>
              </a:rPr>
              <a:t>In recent years, the water quality problems in Lake Champlain have resulted in </a:t>
            </a:r>
            <a:r>
              <a:rPr lang="en-US" dirty="0">
                <a:latin typeface="Arial Black"/>
                <a:cs typeface="Arial Black"/>
              </a:rPr>
              <a:t>increased and improved communication and coordination </a:t>
            </a:r>
            <a:r>
              <a:rPr lang="en-US" dirty="0">
                <a:latin typeface="Avenir Medium"/>
                <a:cs typeface="Avenir Medium"/>
              </a:rPr>
              <a:t>between Vermont’s Agency of Natural Resources (ANR) and Agency of Agriculture, Food and Markets (AAFM). </a:t>
            </a:r>
            <a:endParaRPr lang="en-US" dirty="0" smtClean="0">
              <a:latin typeface="Avenir Medium"/>
              <a:cs typeface="Avenir Medium"/>
            </a:endParaRPr>
          </a:p>
          <a:p>
            <a:pPr marL="285750" indent="-285750">
              <a:lnSpc>
                <a:spcPct val="120000"/>
              </a:lnSpc>
              <a:buFont typeface="Arial"/>
              <a:buChar char="•"/>
            </a:pPr>
            <a:r>
              <a:rPr lang="en-US" dirty="0" smtClean="0">
                <a:latin typeface="Avenir Medium"/>
                <a:cs typeface="Avenir Medium"/>
              </a:rPr>
              <a:t>Improved communication </a:t>
            </a:r>
            <a:r>
              <a:rPr lang="en-US" dirty="0">
                <a:latin typeface="Avenir Medium"/>
                <a:cs typeface="Avenir Medium"/>
              </a:rPr>
              <a:t>will facilitate more effective regulation of organic residuals and nutrients, including regulation of anaerobic digestion and other forms of organic recycling.  </a:t>
            </a:r>
            <a:endParaRPr lang="en-US" dirty="0" smtClean="0">
              <a:latin typeface="Avenir Medium"/>
              <a:cs typeface="Avenir Medium"/>
            </a:endParaRPr>
          </a:p>
          <a:p>
            <a:pPr>
              <a:lnSpc>
                <a:spcPct val="120000"/>
              </a:lnSpc>
            </a:pPr>
            <a:endParaRPr lang="en-US" sz="800" dirty="0">
              <a:latin typeface="Avenir Medium"/>
              <a:cs typeface="Avenir Medium"/>
            </a:endParaRPr>
          </a:p>
          <a:p>
            <a:pPr>
              <a:lnSpc>
                <a:spcPct val="120000"/>
              </a:lnSpc>
            </a:pPr>
            <a:r>
              <a:rPr lang="en-US" dirty="0" smtClean="0">
                <a:latin typeface="Avenir Medium"/>
                <a:cs typeface="Avenir Medium"/>
              </a:rPr>
              <a:t>In </a:t>
            </a:r>
            <a:r>
              <a:rPr lang="en-US" dirty="0">
                <a:latin typeface="Avenir Medium"/>
                <a:cs typeface="Avenir Medium"/>
              </a:rPr>
              <a:t>Vermont, facilities producing electricity must receive a </a:t>
            </a:r>
            <a:r>
              <a:rPr lang="en-US" dirty="0">
                <a:latin typeface="Arial Black"/>
                <a:cs typeface="Arial Black"/>
              </a:rPr>
              <a:t>Certificate of Public Good (Act 248) </a:t>
            </a:r>
            <a:r>
              <a:rPr lang="en-US" dirty="0">
                <a:latin typeface="Avenir Medium"/>
                <a:cs typeface="Avenir Medium"/>
              </a:rPr>
              <a:t>from Vermont’s Public Service Board (PSB). </a:t>
            </a:r>
            <a:endParaRPr lang="en-US" dirty="0" smtClean="0">
              <a:latin typeface="Avenir Medium"/>
              <a:cs typeface="Avenir Medium"/>
            </a:endParaRPr>
          </a:p>
          <a:p>
            <a:pPr marL="285750" indent="-285750">
              <a:lnSpc>
                <a:spcPct val="120000"/>
              </a:lnSpc>
              <a:buFont typeface="Arial"/>
              <a:buChar char="•"/>
            </a:pPr>
            <a:r>
              <a:rPr lang="en-US" dirty="0" smtClean="0">
                <a:latin typeface="Avenir Medium"/>
                <a:cs typeface="Avenir Medium"/>
              </a:rPr>
              <a:t>In </a:t>
            </a:r>
            <a:r>
              <a:rPr lang="en-US" dirty="0">
                <a:latin typeface="Avenir Medium"/>
                <a:cs typeface="Avenir Medium"/>
              </a:rPr>
              <a:t>July of 2012, the legislature passed Act 88, clearly delineating the PSB’s regulatory authority: the PSB may regulate electric generation, but regulation of manure handling, nutrient recycling and agricultural issues is the purview of the Agency of Natural Resources and Agency of Agriculture, Food and Markets.</a:t>
            </a:r>
          </a:p>
        </p:txBody>
      </p:sp>
      <p:grpSp>
        <p:nvGrpSpPr>
          <p:cNvPr id="5" name="Group 4"/>
          <p:cNvGrpSpPr/>
          <p:nvPr/>
        </p:nvGrpSpPr>
        <p:grpSpPr>
          <a:xfrm>
            <a:off x="8098116" y="14530"/>
            <a:ext cx="830994" cy="634504"/>
            <a:chOff x="2066934" y="1319924"/>
            <a:chExt cx="3038142" cy="2464745"/>
          </a:xfrm>
        </p:grpSpPr>
        <p:sp>
          <p:nvSpPr>
            <p:cNvPr id="7" name="Oval 6"/>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ardrop 7"/>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639736172"/>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7584127" cy="584776"/>
          </a:xfrm>
          <a:prstGeom prst="rect">
            <a:avLst/>
          </a:prstGeom>
          <a:noFill/>
        </p:spPr>
        <p:txBody>
          <a:bodyPr wrap="none" rtlCol="0">
            <a:spAutoFit/>
          </a:bodyPr>
          <a:lstStyle/>
          <a:p>
            <a:pPr defTabSz="914400"/>
            <a:r>
              <a:rPr lang="en-US" sz="3200" dirty="0" smtClean="0">
                <a:solidFill>
                  <a:prstClr val="white"/>
                </a:solidFill>
                <a:latin typeface="Avenir Heavy"/>
                <a:cs typeface="Avenir Heavy"/>
              </a:rPr>
              <a:t>Regulation of food waste as feedstock</a:t>
            </a:r>
            <a:endParaRPr lang="en-US" sz="3200" dirty="0">
              <a:solidFill>
                <a:prstClr val="white"/>
              </a:solidFill>
              <a:latin typeface="Avenir Heavy"/>
              <a:cs typeface="Avenir Heavy"/>
            </a:endParaRPr>
          </a:p>
        </p:txBody>
      </p:sp>
      <p:sp>
        <p:nvSpPr>
          <p:cNvPr id="6" name="TextBox 5"/>
          <p:cNvSpPr txBox="1"/>
          <p:nvPr/>
        </p:nvSpPr>
        <p:spPr>
          <a:xfrm>
            <a:off x="316763" y="737335"/>
            <a:ext cx="8622551" cy="4367350"/>
          </a:xfrm>
          <a:prstGeom prst="rect">
            <a:avLst/>
          </a:prstGeom>
          <a:noFill/>
        </p:spPr>
        <p:txBody>
          <a:bodyPr wrap="square" rtlCol="0">
            <a:spAutoFit/>
          </a:bodyPr>
          <a:lstStyle/>
          <a:p>
            <a:pPr>
              <a:lnSpc>
                <a:spcPct val="120000"/>
              </a:lnSpc>
            </a:pPr>
            <a:r>
              <a:rPr lang="en-US" dirty="0">
                <a:latin typeface="Avenir Medium"/>
                <a:cs typeface="Avenir Medium"/>
              </a:rPr>
              <a:t>During the development of VTCAD, Vermont’s ANR released a set of solid waste regulations that included some specific guidelines for anaerobic digesters accepting non-farm organic residuals that the agency classifies as </a:t>
            </a:r>
            <a:r>
              <a:rPr lang="en-US" dirty="0">
                <a:latin typeface="Arial Black"/>
                <a:cs typeface="Arial Black"/>
              </a:rPr>
              <a:t>solid waste</a:t>
            </a:r>
            <a:r>
              <a:rPr lang="en-US" dirty="0">
                <a:latin typeface="Avenir Medium"/>
                <a:cs typeface="Avenir Medium"/>
              </a:rPr>
              <a:t>. </a:t>
            </a:r>
            <a:endParaRPr lang="en-US" dirty="0" smtClean="0">
              <a:latin typeface="Avenir Medium"/>
              <a:cs typeface="Avenir Medium"/>
            </a:endParaRPr>
          </a:p>
          <a:p>
            <a:pPr>
              <a:lnSpc>
                <a:spcPct val="120000"/>
              </a:lnSpc>
            </a:pPr>
            <a:endParaRPr lang="en-US" sz="800" dirty="0" smtClean="0">
              <a:latin typeface="Avenir Medium"/>
              <a:cs typeface="Avenir Medium"/>
            </a:endParaRPr>
          </a:p>
          <a:p>
            <a:pPr marL="285750" indent="-285750">
              <a:lnSpc>
                <a:spcPct val="120000"/>
              </a:lnSpc>
              <a:buFont typeface="Arial"/>
              <a:buChar char="•"/>
            </a:pPr>
            <a:r>
              <a:rPr lang="en-US" dirty="0" smtClean="0">
                <a:latin typeface="Avenir Medium"/>
                <a:cs typeface="Avenir Medium"/>
              </a:rPr>
              <a:t>We </a:t>
            </a:r>
            <a:r>
              <a:rPr lang="en-US" dirty="0">
                <a:latin typeface="Avenir Medium"/>
                <a:cs typeface="Avenir Medium"/>
              </a:rPr>
              <a:t>believe the agency should consider a new regulatory category for food residuals collected in a clean stream (without inorganic contaminants so not part of the municipal solid waste stream) rather than as solid waste. </a:t>
            </a:r>
            <a:endParaRPr lang="en-US" dirty="0" smtClean="0">
              <a:latin typeface="Avenir Medium"/>
              <a:cs typeface="Avenir Medium"/>
            </a:endParaRPr>
          </a:p>
          <a:p>
            <a:pPr marL="285750" indent="-285750">
              <a:lnSpc>
                <a:spcPct val="120000"/>
              </a:lnSpc>
              <a:buFont typeface="Arial"/>
              <a:buChar char="•"/>
            </a:pPr>
            <a:endParaRPr lang="en-US" sz="800" dirty="0" smtClean="0">
              <a:latin typeface="Avenir Medium"/>
              <a:cs typeface="Avenir Medium"/>
            </a:endParaRPr>
          </a:p>
          <a:p>
            <a:pPr marL="285750" indent="-285750">
              <a:lnSpc>
                <a:spcPct val="120000"/>
              </a:lnSpc>
              <a:buFont typeface="Arial"/>
              <a:buChar char="•"/>
            </a:pPr>
            <a:r>
              <a:rPr lang="en-US" dirty="0" smtClean="0">
                <a:latin typeface="Avenir Medium"/>
                <a:cs typeface="Avenir Medium"/>
              </a:rPr>
              <a:t>We </a:t>
            </a:r>
            <a:r>
              <a:rPr lang="en-US" dirty="0">
                <a:latin typeface="Avenir Medium"/>
                <a:cs typeface="Avenir Medium"/>
              </a:rPr>
              <a:t>note that ANR distinguishes between composting and anaerobic digestion, and that the agency appears to favor composting. While composting and anaerobic digestion use the same organic residuals as feedstock, the agency maintains a web site devoted to composting. This may be a matter of experience rather than intent; Vermont has an active composting advocacy group and but no similar group promoting </a:t>
            </a:r>
            <a:r>
              <a:rPr lang="en-US" dirty="0" smtClean="0">
                <a:latin typeface="Avenir Medium"/>
                <a:cs typeface="Avenir Medium"/>
              </a:rPr>
              <a:t>AD.</a:t>
            </a:r>
            <a:endParaRPr lang="en-US" dirty="0">
              <a:latin typeface="Avenir Medium"/>
              <a:cs typeface="Avenir Medium"/>
            </a:endParaRPr>
          </a:p>
        </p:txBody>
      </p:sp>
      <p:sp>
        <p:nvSpPr>
          <p:cNvPr id="4" name="TextBox 3"/>
          <p:cNvSpPr txBox="1"/>
          <p:nvPr/>
        </p:nvSpPr>
        <p:spPr>
          <a:xfrm>
            <a:off x="1570646" y="6250107"/>
            <a:ext cx="4350575" cy="602216"/>
          </a:xfrm>
          <a:prstGeom prst="rect">
            <a:avLst/>
          </a:prstGeom>
          <a:noFill/>
        </p:spPr>
        <p:txBody>
          <a:bodyPr wrap="none" rtlCol="0">
            <a:spAutoFit/>
          </a:bodyPr>
          <a:lstStyle/>
          <a:p>
            <a:pPr>
              <a:lnSpc>
                <a:spcPct val="120000"/>
              </a:lnSpc>
            </a:pPr>
            <a:r>
              <a:rPr lang="en-US" sz="1400" dirty="0" err="1">
                <a:latin typeface="Avenir Medium"/>
                <a:cs typeface="Avenir Medium"/>
              </a:rPr>
              <a:t>www.anr.state.vt.us</a:t>
            </a:r>
            <a:r>
              <a:rPr lang="en-US" sz="1400" dirty="0">
                <a:latin typeface="Avenir Medium"/>
                <a:cs typeface="Avenir Medium"/>
              </a:rPr>
              <a:t>/</a:t>
            </a:r>
            <a:r>
              <a:rPr lang="en-US" sz="1400" dirty="0" err="1">
                <a:latin typeface="Avenir Medium"/>
                <a:cs typeface="Avenir Medium"/>
              </a:rPr>
              <a:t>dec</a:t>
            </a:r>
            <a:r>
              <a:rPr lang="en-US" sz="1400" dirty="0">
                <a:latin typeface="Avenir Medium"/>
                <a:cs typeface="Avenir Medium"/>
              </a:rPr>
              <a:t>/</a:t>
            </a:r>
            <a:r>
              <a:rPr lang="en-US" sz="1400" dirty="0" err="1">
                <a:latin typeface="Avenir Medium"/>
                <a:cs typeface="Avenir Medium"/>
              </a:rPr>
              <a:t>wastediv</a:t>
            </a:r>
            <a:r>
              <a:rPr lang="en-US" sz="1400" dirty="0">
                <a:latin typeface="Avenir Medium"/>
                <a:cs typeface="Avenir Medium"/>
              </a:rPr>
              <a:t>/solid/</a:t>
            </a:r>
            <a:r>
              <a:rPr lang="en-US" sz="1400" dirty="0" err="1">
                <a:latin typeface="Avenir Medium"/>
                <a:cs typeface="Avenir Medium"/>
              </a:rPr>
              <a:t>permit.htm</a:t>
            </a:r>
            <a:endParaRPr lang="en-US" sz="1400" dirty="0">
              <a:latin typeface="Avenir Medium"/>
              <a:cs typeface="Avenir Medium"/>
            </a:endParaRPr>
          </a:p>
          <a:p>
            <a:pPr>
              <a:lnSpc>
                <a:spcPct val="120000"/>
              </a:lnSpc>
            </a:pPr>
            <a:r>
              <a:rPr lang="en-US" sz="1400" dirty="0">
                <a:latin typeface="Avenir Medium"/>
                <a:cs typeface="Avenir Medium"/>
              </a:rPr>
              <a:t>Composting Association of </a:t>
            </a:r>
            <a:r>
              <a:rPr lang="en-US" sz="1400" dirty="0" smtClean="0">
                <a:latin typeface="Avenir Medium"/>
                <a:cs typeface="Avenir Medium"/>
              </a:rPr>
              <a:t>Vermont</a:t>
            </a:r>
            <a:endParaRPr lang="en-US" sz="1400" dirty="0">
              <a:latin typeface="Avenir Medium"/>
              <a:cs typeface="Avenir Medium"/>
            </a:endParaRPr>
          </a:p>
        </p:txBody>
      </p:sp>
      <p:grpSp>
        <p:nvGrpSpPr>
          <p:cNvPr id="7" name="Group 6"/>
          <p:cNvGrpSpPr/>
          <p:nvPr/>
        </p:nvGrpSpPr>
        <p:grpSpPr>
          <a:xfrm>
            <a:off x="8098116" y="14530"/>
            <a:ext cx="830994" cy="634504"/>
            <a:chOff x="2066934" y="1319924"/>
            <a:chExt cx="3038142" cy="2464745"/>
          </a:xfrm>
        </p:grpSpPr>
        <p:sp>
          <p:nvSpPr>
            <p:cNvPr id="8" name="Oval 7"/>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ardrop 8"/>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746866543"/>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5109397" cy="584776"/>
          </a:xfrm>
          <a:prstGeom prst="rect">
            <a:avLst/>
          </a:prstGeom>
          <a:noFill/>
        </p:spPr>
        <p:txBody>
          <a:bodyPr wrap="none" rtlCol="0">
            <a:spAutoFit/>
          </a:bodyPr>
          <a:lstStyle/>
          <a:p>
            <a:pPr defTabSz="914400"/>
            <a:r>
              <a:rPr lang="en-US" sz="3200" dirty="0" smtClean="0">
                <a:solidFill>
                  <a:prstClr val="white"/>
                </a:solidFill>
                <a:latin typeface="Avenir Heavy"/>
                <a:cs typeface="Avenir Heavy"/>
              </a:rPr>
              <a:t>Regulation of AD effluent</a:t>
            </a:r>
            <a:endParaRPr lang="en-US" sz="3200" dirty="0">
              <a:solidFill>
                <a:prstClr val="white"/>
              </a:solidFill>
              <a:latin typeface="Avenir Heavy"/>
              <a:cs typeface="Avenir Heavy"/>
            </a:endParaRPr>
          </a:p>
        </p:txBody>
      </p:sp>
      <p:sp>
        <p:nvSpPr>
          <p:cNvPr id="6" name="TextBox 5"/>
          <p:cNvSpPr txBox="1"/>
          <p:nvPr/>
        </p:nvSpPr>
        <p:spPr>
          <a:xfrm>
            <a:off x="316763" y="737335"/>
            <a:ext cx="8622551" cy="4219618"/>
          </a:xfrm>
          <a:prstGeom prst="rect">
            <a:avLst/>
          </a:prstGeom>
          <a:noFill/>
        </p:spPr>
        <p:txBody>
          <a:bodyPr wrap="square" rtlCol="0">
            <a:spAutoFit/>
          </a:bodyPr>
          <a:lstStyle/>
          <a:p>
            <a:pPr>
              <a:lnSpc>
                <a:spcPct val="120000"/>
              </a:lnSpc>
            </a:pPr>
            <a:r>
              <a:rPr lang="en-US" dirty="0" smtClean="0">
                <a:latin typeface="Avenir Medium"/>
                <a:cs typeface="Avenir Medium"/>
              </a:rPr>
              <a:t>When we began our feasibility study, Vermont </a:t>
            </a:r>
            <a:r>
              <a:rPr lang="en-US" dirty="0">
                <a:latin typeface="Avenir Medium"/>
                <a:cs typeface="Avenir Medium"/>
              </a:rPr>
              <a:t>ANR’s Wastewater Division </a:t>
            </a:r>
            <a:r>
              <a:rPr lang="en-US" dirty="0" smtClean="0">
                <a:latin typeface="Avenir Medium"/>
                <a:cs typeface="Avenir Medium"/>
              </a:rPr>
              <a:t>required </a:t>
            </a:r>
            <a:r>
              <a:rPr lang="en-US" dirty="0">
                <a:latin typeface="Avenir Medium"/>
                <a:cs typeface="Avenir Medium"/>
              </a:rPr>
              <a:t>farmers to comply with the 1999 rules for ‘land application of dairy waste’ when using AD effluent as a field amendment. </a:t>
            </a:r>
          </a:p>
          <a:p>
            <a:pPr>
              <a:lnSpc>
                <a:spcPct val="120000"/>
              </a:lnSpc>
            </a:pPr>
            <a:endParaRPr lang="en-US" sz="800" dirty="0" smtClean="0">
              <a:latin typeface="Avenir Medium"/>
              <a:cs typeface="Avenir Medium"/>
            </a:endParaRPr>
          </a:p>
          <a:p>
            <a:pPr>
              <a:lnSpc>
                <a:spcPct val="120000"/>
              </a:lnSpc>
            </a:pPr>
            <a:r>
              <a:rPr lang="en-US" dirty="0" smtClean="0">
                <a:latin typeface="Avenir Medium"/>
                <a:cs typeface="Avenir Medium"/>
              </a:rPr>
              <a:t>By the time we began our implementation phase, </a:t>
            </a:r>
            <a:r>
              <a:rPr lang="en-US" dirty="0">
                <a:latin typeface="Avenir Medium"/>
                <a:cs typeface="Avenir Medium"/>
              </a:rPr>
              <a:t>they consider AD effluent to be manure and </a:t>
            </a:r>
            <a:r>
              <a:rPr lang="en-US" dirty="0" smtClean="0">
                <a:latin typeface="Avenir Medium"/>
                <a:cs typeface="Avenir Medium"/>
              </a:rPr>
              <a:t>effluent </a:t>
            </a:r>
            <a:r>
              <a:rPr lang="en-US" dirty="0" smtClean="0">
                <a:latin typeface="Arial Black"/>
                <a:cs typeface="Arial Black"/>
              </a:rPr>
              <a:t>is now regulated </a:t>
            </a:r>
            <a:r>
              <a:rPr lang="en-US" dirty="0">
                <a:latin typeface="Arial Black"/>
                <a:cs typeface="Arial Black"/>
              </a:rPr>
              <a:t>by conventional comprehensive nutrient management planning</a:t>
            </a:r>
            <a:r>
              <a:rPr lang="en-US" dirty="0">
                <a:latin typeface="Avenir Medium"/>
                <a:cs typeface="Avenir Medium"/>
              </a:rPr>
              <a:t>. </a:t>
            </a:r>
            <a:endParaRPr lang="en-US" dirty="0" smtClean="0">
              <a:latin typeface="Avenir Medium"/>
              <a:cs typeface="Avenir Medium"/>
            </a:endParaRPr>
          </a:p>
          <a:p>
            <a:pPr marL="285750" indent="-285750">
              <a:lnSpc>
                <a:spcPct val="120000"/>
              </a:lnSpc>
              <a:buFont typeface="Arial"/>
              <a:buChar char="•"/>
            </a:pPr>
            <a:r>
              <a:rPr lang="en-US" dirty="0" smtClean="0">
                <a:latin typeface="Avenir Medium"/>
                <a:cs typeface="Avenir Medium"/>
              </a:rPr>
              <a:t>The </a:t>
            </a:r>
            <a:r>
              <a:rPr lang="en-US" dirty="0">
                <a:latin typeface="Avenir Medium"/>
                <a:cs typeface="Avenir Medium"/>
              </a:rPr>
              <a:t>Wastewater Division now works with the AAFM to ensure that organizations operating with mandated nutrient management plans (i.e. all on-farm AD facilities) have the capacity to accept nutrients before approving that facility as a destination for organic residuals on indirect discharge permits issued to generators the organic residuals (breweries, cheese producers, dairy processors). </a:t>
            </a:r>
          </a:p>
        </p:txBody>
      </p:sp>
      <p:grpSp>
        <p:nvGrpSpPr>
          <p:cNvPr id="5" name="Group 4"/>
          <p:cNvGrpSpPr/>
          <p:nvPr/>
        </p:nvGrpSpPr>
        <p:grpSpPr>
          <a:xfrm>
            <a:off x="8098116" y="14530"/>
            <a:ext cx="830994" cy="634504"/>
            <a:chOff x="2066934" y="1319924"/>
            <a:chExt cx="3038142" cy="2464745"/>
          </a:xfrm>
        </p:grpSpPr>
        <p:sp>
          <p:nvSpPr>
            <p:cNvPr id="7" name="Oval 6"/>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ardrop 7"/>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754391000"/>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6353021" cy="584776"/>
          </a:xfrm>
          <a:prstGeom prst="rect">
            <a:avLst/>
          </a:prstGeom>
          <a:noFill/>
        </p:spPr>
        <p:txBody>
          <a:bodyPr wrap="none" rtlCol="0">
            <a:spAutoFit/>
          </a:bodyPr>
          <a:lstStyle/>
          <a:p>
            <a:pPr defTabSz="914400"/>
            <a:r>
              <a:rPr lang="en-US" sz="3200" dirty="0" smtClean="0">
                <a:solidFill>
                  <a:prstClr val="white"/>
                </a:solidFill>
                <a:latin typeface="Avenir Heavy"/>
                <a:cs typeface="Avenir Heavy"/>
              </a:rPr>
              <a:t>Remaining regulatory ambiguity</a:t>
            </a:r>
            <a:endParaRPr lang="en-US" sz="3200" dirty="0">
              <a:solidFill>
                <a:prstClr val="white"/>
              </a:solidFill>
              <a:latin typeface="Avenir Heavy"/>
              <a:cs typeface="Avenir Heavy"/>
            </a:endParaRPr>
          </a:p>
        </p:txBody>
      </p:sp>
      <p:sp>
        <p:nvSpPr>
          <p:cNvPr id="6" name="TextBox 5"/>
          <p:cNvSpPr txBox="1"/>
          <p:nvPr/>
        </p:nvSpPr>
        <p:spPr>
          <a:xfrm>
            <a:off x="316763" y="737335"/>
            <a:ext cx="8622551" cy="4515083"/>
          </a:xfrm>
          <a:prstGeom prst="rect">
            <a:avLst/>
          </a:prstGeom>
          <a:noFill/>
        </p:spPr>
        <p:txBody>
          <a:bodyPr wrap="square" rtlCol="0">
            <a:spAutoFit/>
          </a:bodyPr>
          <a:lstStyle/>
          <a:p>
            <a:pPr>
              <a:lnSpc>
                <a:spcPct val="120000"/>
              </a:lnSpc>
            </a:pPr>
            <a:r>
              <a:rPr lang="en-US" dirty="0">
                <a:latin typeface="Avenir Medium"/>
                <a:cs typeface="Avenir Medium"/>
              </a:rPr>
              <a:t>Some regulatory ambiguities remain. </a:t>
            </a:r>
            <a:r>
              <a:rPr lang="en-US" dirty="0" smtClean="0">
                <a:latin typeface="Avenir Medium"/>
                <a:cs typeface="Avenir Medium"/>
              </a:rPr>
              <a:t>For example:</a:t>
            </a:r>
          </a:p>
          <a:p>
            <a:pPr>
              <a:lnSpc>
                <a:spcPct val="120000"/>
              </a:lnSpc>
            </a:pPr>
            <a:endParaRPr lang="en-US" sz="800" dirty="0" smtClean="0">
              <a:latin typeface="Avenir Medium"/>
              <a:cs typeface="Avenir Medium"/>
            </a:endParaRPr>
          </a:p>
          <a:p>
            <a:pPr marL="285750" indent="-285750">
              <a:lnSpc>
                <a:spcPct val="120000"/>
              </a:lnSpc>
              <a:buFont typeface="Arial"/>
              <a:buChar char="•"/>
            </a:pPr>
            <a:r>
              <a:rPr lang="en-US" dirty="0" smtClean="0">
                <a:latin typeface="Avenir Medium"/>
                <a:cs typeface="Avenir Medium"/>
              </a:rPr>
              <a:t>The </a:t>
            </a:r>
            <a:r>
              <a:rPr lang="en-US" dirty="0">
                <a:latin typeface="Avenir Medium"/>
                <a:cs typeface="Avenir Medium"/>
              </a:rPr>
              <a:t>Agency of Agriculture advocates for </a:t>
            </a:r>
            <a:r>
              <a:rPr lang="en-US" dirty="0">
                <a:latin typeface="Arial Black"/>
                <a:cs typeface="Arial Black"/>
              </a:rPr>
              <a:t>pasteurization of food waste</a:t>
            </a:r>
            <a:r>
              <a:rPr lang="en-US" dirty="0">
                <a:latin typeface="Avenir Medium"/>
                <a:cs typeface="Avenir Medium"/>
              </a:rPr>
              <a:t> prior to use as AD feedstock. And they discourage sale of AD separated solids as dairy bedding to other farms if AD feedstock contains any beef. </a:t>
            </a:r>
            <a:endParaRPr lang="en-US" dirty="0" smtClean="0">
              <a:latin typeface="Avenir Medium"/>
              <a:cs typeface="Avenir Medium"/>
            </a:endParaRPr>
          </a:p>
          <a:p>
            <a:pPr>
              <a:lnSpc>
                <a:spcPct val="120000"/>
              </a:lnSpc>
            </a:pPr>
            <a:endParaRPr lang="en-US" sz="800" dirty="0" smtClean="0">
              <a:latin typeface="Avenir Medium"/>
              <a:cs typeface="Avenir Medium"/>
            </a:endParaRPr>
          </a:p>
          <a:p>
            <a:pPr marL="742950" lvl="1" indent="-285750">
              <a:lnSpc>
                <a:spcPct val="120000"/>
              </a:lnSpc>
              <a:buFont typeface="Arial"/>
              <a:buChar char="•"/>
            </a:pPr>
            <a:r>
              <a:rPr lang="en-US" dirty="0" smtClean="0">
                <a:latin typeface="Avenir Medium"/>
                <a:cs typeface="Avenir Medium"/>
              </a:rPr>
              <a:t>The </a:t>
            </a:r>
            <a:r>
              <a:rPr lang="en-US" dirty="0">
                <a:latin typeface="Avenir Medium"/>
                <a:cs typeface="Avenir Medium"/>
              </a:rPr>
              <a:t>agency has expressed concern that the beef could contain the prion that causes </a:t>
            </a:r>
            <a:r>
              <a:rPr lang="en-US" dirty="0">
                <a:latin typeface="Arial Black"/>
                <a:cs typeface="Arial Black"/>
              </a:rPr>
              <a:t>bovine spongiform encephalopathy </a:t>
            </a:r>
            <a:r>
              <a:rPr lang="en-US" dirty="0">
                <a:latin typeface="Avenir Medium"/>
                <a:cs typeface="Avenir Medium"/>
              </a:rPr>
              <a:t>(aka ‘mad cow disease’). The prion cannot be inactivated by Pasteurization, and dairy cows occasionally ingest bedding and might thus contract the </a:t>
            </a:r>
            <a:r>
              <a:rPr lang="en-US" dirty="0" smtClean="0">
                <a:latin typeface="Avenir Medium"/>
                <a:cs typeface="Avenir Medium"/>
              </a:rPr>
              <a:t>disease.</a:t>
            </a:r>
          </a:p>
          <a:p>
            <a:pPr marL="742950" lvl="1" indent="-285750">
              <a:lnSpc>
                <a:spcPct val="120000"/>
              </a:lnSpc>
              <a:buFont typeface="Arial"/>
              <a:buChar char="•"/>
            </a:pPr>
            <a:endParaRPr lang="en-US" sz="800" dirty="0" smtClean="0">
              <a:latin typeface="Avenir Medium"/>
              <a:cs typeface="Avenir Medium"/>
            </a:endParaRPr>
          </a:p>
          <a:p>
            <a:pPr marL="742950" lvl="1" indent="-285750">
              <a:lnSpc>
                <a:spcPct val="120000"/>
              </a:lnSpc>
              <a:buFont typeface="Arial"/>
              <a:buChar char="•"/>
            </a:pPr>
            <a:r>
              <a:rPr lang="en-US" dirty="0" smtClean="0">
                <a:latin typeface="Avenir Medium"/>
                <a:cs typeface="Avenir Medium"/>
              </a:rPr>
              <a:t>However</a:t>
            </a:r>
            <a:r>
              <a:rPr lang="en-US" dirty="0">
                <a:latin typeface="Avenir Medium"/>
                <a:cs typeface="Avenir Medium"/>
              </a:rPr>
              <a:t>, neither recommendation exists in writing. Since AD regulation is still in its nascent stages, AD developers may be taking a risk if they do not install expensive Pasteurization equipment and rely on income from the sales of separated solids to other dairies.</a:t>
            </a:r>
          </a:p>
        </p:txBody>
      </p:sp>
      <p:grpSp>
        <p:nvGrpSpPr>
          <p:cNvPr id="5" name="Group 4"/>
          <p:cNvGrpSpPr/>
          <p:nvPr/>
        </p:nvGrpSpPr>
        <p:grpSpPr>
          <a:xfrm>
            <a:off x="8098116" y="14530"/>
            <a:ext cx="830994" cy="634504"/>
            <a:chOff x="2066934" y="1319924"/>
            <a:chExt cx="3038142" cy="2464745"/>
          </a:xfrm>
        </p:grpSpPr>
        <p:sp>
          <p:nvSpPr>
            <p:cNvPr id="7" name="Oval 6"/>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ardrop 7"/>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66925262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5968694" cy="584776"/>
          </a:xfrm>
          <a:prstGeom prst="rect">
            <a:avLst/>
          </a:prstGeom>
          <a:noFill/>
        </p:spPr>
        <p:txBody>
          <a:bodyPr wrap="none" rtlCol="0">
            <a:spAutoFit/>
          </a:bodyPr>
          <a:lstStyle/>
          <a:p>
            <a:pPr defTabSz="914400"/>
            <a:r>
              <a:rPr lang="en-US" sz="3200" dirty="0" smtClean="0">
                <a:solidFill>
                  <a:prstClr val="white"/>
                </a:solidFill>
                <a:latin typeface="Avenir Heavy"/>
                <a:cs typeface="Avenir Heavy"/>
              </a:rPr>
              <a:t>Federal regulation: categories</a:t>
            </a:r>
            <a:endParaRPr lang="en-US" sz="3200" dirty="0">
              <a:solidFill>
                <a:prstClr val="white"/>
              </a:solidFill>
              <a:latin typeface="Avenir Heavy"/>
              <a:cs typeface="Avenir Heavy"/>
            </a:endParaRPr>
          </a:p>
        </p:txBody>
      </p:sp>
      <p:sp>
        <p:nvSpPr>
          <p:cNvPr id="6" name="TextBox 5"/>
          <p:cNvSpPr txBox="1"/>
          <p:nvPr/>
        </p:nvSpPr>
        <p:spPr>
          <a:xfrm>
            <a:off x="425618" y="787471"/>
            <a:ext cx="6461628" cy="3407088"/>
          </a:xfrm>
          <a:prstGeom prst="rect">
            <a:avLst/>
          </a:prstGeom>
          <a:noFill/>
        </p:spPr>
        <p:txBody>
          <a:bodyPr wrap="none" rtlCol="0">
            <a:spAutoFit/>
          </a:bodyPr>
          <a:lstStyle/>
          <a:p>
            <a:pPr>
              <a:lnSpc>
                <a:spcPct val="120000"/>
              </a:lnSpc>
            </a:pPr>
            <a:r>
              <a:rPr lang="en-US" dirty="0" smtClean="0">
                <a:solidFill>
                  <a:prstClr val="black"/>
                </a:solidFill>
                <a:latin typeface="Avenir Medium"/>
                <a:cs typeface="Avenir Medium"/>
              </a:rPr>
              <a:t>Federal standards govern the following areas related to AD.</a:t>
            </a:r>
          </a:p>
          <a:p>
            <a:pPr marL="742950" lvl="1" indent="-285750">
              <a:lnSpc>
                <a:spcPct val="120000"/>
              </a:lnSpc>
              <a:buFont typeface="Arial"/>
              <a:buChar char="•"/>
            </a:pPr>
            <a:r>
              <a:rPr lang="en-US" dirty="0" smtClean="0">
                <a:solidFill>
                  <a:prstClr val="black"/>
                </a:solidFill>
                <a:latin typeface="Avenir Medium"/>
                <a:cs typeface="Avenir Medium"/>
              </a:rPr>
              <a:t>Surface water quality and pollution</a:t>
            </a:r>
          </a:p>
          <a:p>
            <a:pPr marL="742950" lvl="1" indent="-285750">
              <a:lnSpc>
                <a:spcPct val="120000"/>
              </a:lnSpc>
              <a:buFont typeface="Arial"/>
              <a:buChar char="•"/>
            </a:pPr>
            <a:r>
              <a:rPr lang="en-US" dirty="0" smtClean="0">
                <a:solidFill>
                  <a:prstClr val="black"/>
                </a:solidFill>
                <a:latin typeface="Avenir Medium"/>
                <a:cs typeface="Avenir Medium"/>
              </a:rPr>
              <a:t>Groundwater quality and pollution</a:t>
            </a:r>
          </a:p>
          <a:p>
            <a:pPr marL="742950" lvl="1" indent="-285750">
              <a:lnSpc>
                <a:spcPct val="120000"/>
              </a:lnSpc>
              <a:buFont typeface="Arial"/>
              <a:buChar char="•"/>
            </a:pPr>
            <a:r>
              <a:rPr lang="en-US" dirty="0" smtClean="0">
                <a:solidFill>
                  <a:prstClr val="black"/>
                </a:solidFill>
                <a:latin typeface="Avenir Medium"/>
                <a:cs typeface="Avenir Medium"/>
              </a:rPr>
              <a:t>Air quality</a:t>
            </a:r>
          </a:p>
          <a:p>
            <a:pPr marL="742950" lvl="1" indent="-285750">
              <a:lnSpc>
                <a:spcPct val="120000"/>
              </a:lnSpc>
              <a:buFont typeface="Arial"/>
              <a:buChar char="•"/>
            </a:pPr>
            <a:r>
              <a:rPr lang="en-US" dirty="0" smtClean="0">
                <a:solidFill>
                  <a:prstClr val="black"/>
                </a:solidFill>
                <a:latin typeface="Avenir Medium"/>
                <a:cs typeface="Avenir Medium"/>
              </a:rPr>
              <a:t>Regulated emissions</a:t>
            </a:r>
          </a:p>
          <a:p>
            <a:pPr marL="742950" lvl="1" indent="-285750">
              <a:lnSpc>
                <a:spcPct val="120000"/>
              </a:lnSpc>
              <a:buFont typeface="Arial"/>
              <a:buChar char="•"/>
            </a:pPr>
            <a:r>
              <a:rPr lang="en-US" dirty="0" smtClean="0">
                <a:solidFill>
                  <a:prstClr val="black"/>
                </a:solidFill>
                <a:latin typeface="Avenir Medium"/>
                <a:cs typeface="Avenir Medium"/>
              </a:rPr>
              <a:t>Nutrient management planning</a:t>
            </a:r>
          </a:p>
          <a:p>
            <a:pPr marL="742950" lvl="1" indent="-285750">
              <a:lnSpc>
                <a:spcPct val="120000"/>
              </a:lnSpc>
              <a:buFont typeface="Arial"/>
              <a:buChar char="•"/>
            </a:pPr>
            <a:r>
              <a:rPr lang="en-US" dirty="0" smtClean="0">
                <a:solidFill>
                  <a:prstClr val="black"/>
                </a:solidFill>
                <a:latin typeface="Avenir Medium"/>
                <a:cs typeface="Avenir Medium"/>
              </a:rPr>
              <a:t>AD design, construction and operation</a:t>
            </a:r>
            <a:endParaRPr lang="en-US" dirty="0">
              <a:solidFill>
                <a:prstClr val="black"/>
              </a:solidFill>
              <a:latin typeface="Avenir Medium"/>
              <a:cs typeface="Avenir Medium"/>
            </a:endParaRPr>
          </a:p>
          <a:p>
            <a:pPr marL="742950" lvl="1" indent="-285750">
              <a:lnSpc>
                <a:spcPct val="120000"/>
              </a:lnSpc>
              <a:buFont typeface="Arial"/>
              <a:buChar char="•"/>
            </a:pPr>
            <a:r>
              <a:rPr lang="en-US" dirty="0" smtClean="0">
                <a:solidFill>
                  <a:prstClr val="black"/>
                </a:solidFill>
                <a:latin typeface="Avenir Medium"/>
                <a:cs typeface="Avenir Medium"/>
              </a:rPr>
              <a:t>Fire protection</a:t>
            </a:r>
          </a:p>
          <a:p>
            <a:pPr marL="742950" lvl="1" indent="-285750">
              <a:lnSpc>
                <a:spcPct val="120000"/>
              </a:lnSpc>
              <a:buFont typeface="Arial"/>
              <a:buChar char="•"/>
            </a:pPr>
            <a:r>
              <a:rPr lang="en-US" dirty="0" smtClean="0">
                <a:solidFill>
                  <a:prstClr val="black"/>
                </a:solidFill>
                <a:latin typeface="Avenir Medium"/>
                <a:cs typeface="Avenir Medium"/>
              </a:rPr>
              <a:t>Greenhouse gas emissions</a:t>
            </a:r>
          </a:p>
          <a:p>
            <a:pPr marL="742950" lvl="1" indent="-285750">
              <a:lnSpc>
                <a:spcPct val="120000"/>
              </a:lnSpc>
              <a:buFont typeface="Arial"/>
              <a:buChar char="•"/>
            </a:pPr>
            <a:r>
              <a:rPr lang="en-US" dirty="0" smtClean="0">
                <a:solidFill>
                  <a:prstClr val="black"/>
                </a:solidFill>
                <a:latin typeface="Avenir Medium"/>
                <a:cs typeface="Avenir Medium"/>
              </a:rPr>
              <a:t>Right to know about chemical emergencies</a:t>
            </a:r>
            <a:endParaRPr lang="en-US" dirty="0">
              <a:solidFill>
                <a:prstClr val="black"/>
              </a:solidFill>
              <a:latin typeface="Avenir Medium"/>
              <a:cs typeface="Avenir Medium"/>
            </a:endParaRPr>
          </a:p>
        </p:txBody>
      </p:sp>
      <p:grpSp>
        <p:nvGrpSpPr>
          <p:cNvPr id="5" name="Group 4"/>
          <p:cNvGrpSpPr/>
          <p:nvPr/>
        </p:nvGrpSpPr>
        <p:grpSpPr>
          <a:xfrm>
            <a:off x="8098116" y="14530"/>
            <a:ext cx="830994" cy="634504"/>
            <a:chOff x="2066934" y="1319924"/>
            <a:chExt cx="3038142" cy="2464745"/>
          </a:xfrm>
        </p:grpSpPr>
        <p:sp>
          <p:nvSpPr>
            <p:cNvPr id="7" name="Oval 6"/>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ardrop 7"/>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97913573"/>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4544834" cy="584776"/>
          </a:xfrm>
          <a:prstGeom prst="rect">
            <a:avLst/>
          </a:prstGeom>
          <a:noFill/>
        </p:spPr>
        <p:txBody>
          <a:bodyPr wrap="none" rtlCol="0">
            <a:spAutoFit/>
          </a:bodyPr>
          <a:lstStyle/>
          <a:p>
            <a:pPr defTabSz="914400"/>
            <a:r>
              <a:rPr lang="en-US" sz="3200" dirty="0" smtClean="0">
                <a:solidFill>
                  <a:prstClr val="white"/>
                </a:solidFill>
                <a:latin typeface="Avenir Heavy"/>
                <a:cs typeface="Avenir Heavy"/>
              </a:rPr>
              <a:t>Universal recycling law</a:t>
            </a:r>
            <a:endParaRPr lang="en-US" sz="3200" dirty="0">
              <a:solidFill>
                <a:prstClr val="white"/>
              </a:solidFill>
              <a:latin typeface="Avenir Heavy"/>
              <a:cs typeface="Avenir Heavy"/>
            </a:endParaRPr>
          </a:p>
        </p:txBody>
      </p:sp>
      <p:sp>
        <p:nvSpPr>
          <p:cNvPr id="6" name="TextBox 5"/>
          <p:cNvSpPr txBox="1"/>
          <p:nvPr/>
        </p:nvSpPr>
        <p:spPr>
          <a:xfrm>
            <a:off x="316763" y="737335"/>
            <a:ext cx="8622551" cy="4404284"/>
          </a:xfrm>
          <a:prstGeom prst="rect">
            <a:avLst/>
          </a:prstGeom>
          <a:noFill/>
        </p:spPr>
        <p:txBody>
          <a:bodyPr wrap="square" rtlCol="0">
            <a:spAutoFit/>
          </a:bodyPr>
          <a:lstStyle/>
          <a:p>
            <a:pPr>
              <a:lnSpc>
                <a:spcPct val="120000"/>
              </a:lnSpc>
            </a:pPr>
            <a:r>
              <a:rPr lang="en-US" dirty="0">
                <a:latin typeface="Avenir Medium"/>
                <a:cs typeface="Avenir Medium"/>
              </a:rPr>
              <a:t>In July of 2012, the Vermont Legislature passed Act 148, now known as the </a:t>
            </a:r>
            <a:r>
              <a:rPr lang="en-US" dirty="0">
                <a:latin typeface="Arial Black"/>
                <a:cs typeface="Arial Black"/>
              </a:rPr>
              <a:t>Universal Recycling Law</a:t>
            </a:r>
            <a:r>
              <a:rPr lang="en-US" dirty="0">
                <a:latin typeface="Avenir Medium"/>
                <a:cs typeface="Avenir Medium"/>
              </a:rPr>
              <a:t>, that bans landfilling </a:t>
            </a:r>
            <a:r>
              <a:rPr lang="en-US" dirty="0" smtClean="0">
                <a:latin typeface="Avenir Medium"/>
                <a:cs typeface="Avenir Medium"/>
              </a:rPr>
              <a:t>of:</a:t>
            </a:r>
          </a:p>
          <a:p>
            <a:pPr marL="285750" indent="-285750">
              <a:lnSpc>
                <a:spcPct val="120000"/>
              </a:lnSpc>
              <a:buFont typeface="Arial"/>
              <a:buChar char="•"/>
            </a:pPr>
            <a:r>
              <a:rPr lang="en-US" dirty="0" smtClean="0">
                <a:latin typeface="Avenir Medium"/>
                <a:cs typeface="Avenir Medium"/>
              </a:rPr>
              <a:t>recyclables (metal</a:t>
            </a:r>
            <a:r>
              <a:rPr lang="en-US" dirty="0">
                <a:latin typeface="Avenir Medium"/>
                <a:cs typeface="Avenir Medium"/>
              </a:rPr>
              <a:t>, glass, some plastics and paper/cardboard) by </a:t>
            </a:r>
            <a:r>
              <a:rPr lang="en-US" b="1" dirty="0">
                <a:latin typeface="Avenir Medium"/>
                <a:cs typeface="Avenir Medium"/>
              </a:rPr>
              <a:t>July 1, 2015</a:t>
            </a:r>
            <a:r>
              <a:rPr lang="en-US" dirty="0" smtClean="0">
                <a:latin typeface="Avenir Medium"/>
                <a:cs typeface="Avenir Medium"/>
              </a:rPr>
              <a:t>;</a:t>
            </a:r>
          </a:p>
          <a:p>
            <a:pPr marL="285750" indent="-285750">
              <a:lnSpc>
                <a:spcPct val="120000"/>
              </a:lnSpc>
              <a:buFont typeface="Arial"/>
              <a:buChar char="•"/>
            </a:pPr>
            <a:r>
              <a:rPr lang="en-US" dirty="0" smtClean="0">
                <a:latin typeface="Avenir Medium"/>
                <a:cs typeface="Avenir Medium"/>
              </a:rPr>
              <a:t>leaf </a:t>
            </a:r>
            <a:r>
              <a:rPr lang="en-US" dirty="0">
                <a:latin typeface="Avenir Medium"/>
                <a:cs typeface="Avenir Medium"/>
              </a:rPr>
              <a:t>and yard debris and clean wood by </a:t>
            </a:r>
            <a:r>
              <a:rPr lang="en-US" b="1" dirty="0">
                <a:latin typeface="Avenir Medium"/>
                <a:cs typeface="Avenir Medium"/>
              </a:rPr>
              <a:t>July 1, 2016</a:t>
            </a:r>
            <a:r>
              <a:rPr lang="en-US" dirty="0" smtClean="0">
                <a:latin typeface="Avenir Medium"/>
                <a:cs typeface="Avenir Medium"/>
              </a:rPr>
              <a:t>; </a:t>
            </a:r>
            <a:r>
              <a:rPr lang="en-US" dirty="0">
                <a:latin typeface="Avenir Medium"/>
                <a:cs typeface="Avenir Medium"/>
              </a:rPr>
              <a:t>and </a:t>
            </a:r>
            <a:endParaRPr lang="en-US" dirty="0" smtClean="0">
              <a:latin typeface="Avenir Medium"/>
              <a:cs typeface="Avenir Medium"/>
            </a:endParaRPr>
          </a:p>
          <a:p>
            <a:pPr marL="285750" indent="-285750">
              <a:lnSpc>
                <a:spcPct val="120000"/>
              </a:lnSpc>
              <a:buFont typeface="Arial"/>
              <a:buChar char="•"/>
            </a:pPr>
            <a:r>
              <a:rPr lang="en-US" dirty="0" smtClean="0">
                <a:latin typeface="Avenir Medium"/>
                <a:cs typeface="Avenir Medium"/>
              </a:rPr>
              <a:t>food </a:t>
            </a:r>
            <a:r>
              <a:rPr lang="en-US" dirty="0">
                <a:latin typeface="Avenir Medium"/>
                <a:cs typeface="Avenir Medium"/>
              </a:rPr>
              <a:t>scraps by </a:t>
            </a:r>
            <a:r>
              <a:rPr lang="en-US" b="1" dirty="0">
                <a:latin typeface="Avenir Medium"/>
                <a:cs typeface="Avenir Medium"/>
              </a:rPr>
              <a:t>July 1, 2020</a:t>
            </a:r>
            <a:r>
              <a:rPr lang="en-US" dirty="0">
                <a:latin typeface="Avenir Medium"/>
                <a:cs typeface="Avenir Medium"/>
              </a:rPr>
              <a:t>. </a:t>
            </a:r>
            <a:endParaRPr lang="en-US" dirty="0" smtClean="0">
              <a:latin typeface="Avenir Medium"/>
              <a:cs typeface="Avenir Medium"/>
            </a:endParaRPr>
          </a:p>
          <a:p>
            <a:pPr marL="285750" indent="-285750">
              <a:lnSpc>
                <a:spcPct val="120000"/>
              </a:lnSpc>
              <a:buFont typeface="Arial"/>
              <a:buChar char="•"/>
            </a:pPr>
            <a:endParaRPr lang="en-US" dirty="0">
              <a:latin typeface="Avenir Medium"/>
              <a:cs typeface="Avenir Medium"/>
            </a:endParaRPr>
          </a:p>
          <a:p>
            <a:pPr>
              <a:lnSpc>
                <a:spcPct val="120000"/>
              </a:lnSpc>
            </a:pPr>
            <a:r>
              <a:rPr lang="en-US" dirty="0" smtClean="0">
                <a:latin typeface="Avenir Medium"/>
                <a:cs typeface="Avenir Medium"/>
              </a:rPr>
              <a:t>This law also </a:t>
            </a:r>
            <a:r>
              <a:rPr lang="en-US" dirty="0">
                <a:latin typeface="Avenir Medium"/>
                <a:cs typeface="Avenir Medium"/>
              </a:rPr>
              <a:t>requires solid waste haulers and facilities to collect these </a:t>
            </a:r>
            <a:r>
              <a:rPr lang="en-US" dirty="0" smtClean="0">
                <a:latin typeface="Avenir Medium"/>
                <a:cs typeface="Avenir Medium"/>
              </a:rPr>
              <a:t>‘banned’ materials</a:t>
            </a:r>
            <a:r>
              <a:rPr lang="en-US" dirty="0">
                <a:latin typeface="Avenir Medium"/>
                <a:cs typeface="Avenir Medium"/>
              </a:rPr>
              <a:t>.  </a:t>
            </a:r>
            <a:endParaRPr lang="en-US" dirty="0" smtClean="0">
              <a:latin typeface="Avenir Medium"/>
              <a:cs typeface="Avenir Medium"/>
            </a:endParaRPr>
          </a:p>
          <a:p>
            <a:pPr>
              <a:lnSpc>
                <a:spcPct val="120000"/>
              </a:lnSpc>
            </a:pPr>
            <a:endParaRPr lang="en-US" dirty="0">
              <a:latin typeface="Avenir Medium"/>
              <a:cs typeface="Avenir Medium"/>
            </a:endParaRPr>
          </a:p>
          <a:p>
            <a:pPr>
              <a:lnSpc>
                <a:spcPct val="120000"/>
              </a:lnSpc>
            </a:pPr>
            <a:r>
              <a:rPr lang="en-US" dirty="0" smtClean="0">
                <a:latin typeface="Avenir Medium"/>
                <a:cs typeface="Avenir Medium"/>
              </a:rPr>
              <a:t>VTCAD </a:t>
            </a:r>
            <a:r>
              <a:rPr lang="en-US" dirty="0">
                <a:latin typeface="Avenir Medium"/>
                <a:cs typeface="Avenir Medium"/>
              </a:rPr>
              <a:t>was planned and designed prior to passage of this law, though with the same intent. However, in part because of VTCAD, anaerobic digestion is increasingly seen as a productive and beneficial means of organics management that can help Vermont comply with the new law.</a:t>
            </a:r>
          </a:p>
        </p:txBody>
      </p:sp>
      <p:grpSp>
        <p:nvGrpSpPr>
          <p:cNvPr id="5" name="Group 4"/>
          <p:cNvGrpSpPr/>
          <p:nvPr/>
        </p:nvGrpSpPr>
        <p:grpSpPr>
          <a:xfrm>
            <a:off x="8098116" y="14530"/>
            <a:ext cx="830994" cy="634504"/>
            <a:chOff x="2066934" y="1319924"/>
            <a:chExt cx="3038142" cy="2464745"/>
          </a:xfrm>
        </p:grpSpPr>
        <p:sp>
          <p:nvSpPr>
            <p:cNvPr id="7" name="Oval 6"/>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ardrop 7"/>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810735859"/>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3888184" cy="584776"/>
          </a:xfrm>
          <a:prstGeom prst="rect">
            <a:avLst/>
          </a:prstGeom>
          <a:noFill/>
        </p:spPr>
        <p:txBody>
          <a:bodyPr wrap="none" rtlCol="0">
            <a:spAutoFit/>
          </a:bodyPr>
          <a:lstStyle/>
          <a:p>
            <a:pPr defTabSz="914400"/>
            <a:r>
              <a:rPr lang="en-US" sz="3200" dirty="0" smtClean="0">
                <a:solidFill>
                  <a:prstClr val="white"/>
                </a:solidFill>
                <a:latin typeface="Avenir Heavy"/>
                <a:cs typeface="Avenir Heavy"/>
              </a:rPr>
              <a:t>Permitting timeline</a:t>
            </a:r>
            <a:endParaRPr lang="en-US" sz="3200" dirty="0">
              <a:solidFill>
                <a:prstClr val="white"/>
              </a:solidFill>
              <a:latin typeface="Avenir Heavy"/>
              <a:cs typeface="Avenir Heavy"/>
            </a:endParaRPr>
          </a:p>
        </p:txBody>
      </p:sp>
      <p:grpSp>
        <p:nvGrpSpPr>
          <p:cNvPr id="4" name="Group 3"/>
          <p:cNvGrpSpPr/>
          <p:nvPr/>
        </p:nvGrpSpPr>
        <p:grpSpPr>
          <a:xfrm>
            <a:off x="8098116" y="14530"/>
            <a:ext cx="830994" cy="634504"/>
            <a:chOff x="2066934" y="1319924"/>
            <a:chExt cx="3038142" cy="2464745"/>
          </a:xfrm>
        </p:grpSpPr>
        <p:sp>
          <p:nvSpPr>
            <p:cNvPr id="5" name="Oval 4"/>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ardrop 5"/>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913093722"/>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5161930" cy="584776"/>
          </a:xfrm>
          <a:prstGeom prst="rect">
            <a:avLst/>
          </a:prstGeom>
          <a:noFill/>
        </p:spPr>
        <p:txBody>
          <a:bodyPr wrap="none" rtlCol="0">
            <a:spAutoFit/>
          </a:bodyPr>
          <a:lstStyle/>
          <a:p>
            <a:pPr defTabSz="914400"/>
            <a:r>
              <a:rPr lang="en-US" sz="3200" dirty="0" smtClean="0">
                <a:solidFill>
                  <a:prstClr val="white"/>
                </a:solidFill>
                <a:latin typeface="Avenir Heavy"/>
                <a:cs typeface="Avenir Heavy"/>
              </a:rPr>
              <a:t>What are the permits for?</a:t>
            </a:r>
            <a:endParaRPr lang="en-US" sz="3200" dirty="0">
              <a:solidFill>
                <a:prstClr val="white"/>
              </a:solidFill>
              <a:latin typeface="Avenir Heavy"/>
              <a:cs typeface="Avenir Heavy"/>
            </a:endParaRPr>
          </a:p>
        </p:txBody>
      </p:sp>
      <p:sp>
        <p:nvSpPr>
          <p:cNvPr id="6" name="TextBox 5"/>
          <p:cNvSpPr txBox="1"/>
          <p:nvPr/>
        </p:nvSpPr>
        <p:spPr>
          <a:xfrm>
            <a:off x="316763" y="787471"/>
            <a:ext cx="8199681" cy="1731243"/>
          </a:xfrm>
          <a:prstGeom prst="rect">
            <a:avLst/>
          </a:prstGeom>
          <a:noFill/>
        </p:spPr>
        <p:txBody>
          <a:bodyPr wrap="none" rtlCol="0">
            <a:spAutoFit/>
          </a:bodyPr>
          <a:lstStyle/>
          <a:p>
            <a:pPr>
              <a:lnSpc>
                <a:spcPct val="150000"/>
              </a:lnSpc>
            </a:pPr>
            <a:r>
              <a:rPr lang="en-US" dirty="0" smtClean="0">
                <a:solidFill>
                  <a:prstClr val="black"/>
                </a:solidFill>
                <a:latin typeface="Avenir Medium"/>
                <a:cs typeface="Avenir Medium"/>
              </a:rPr>
              <a:t>Permits can generally be categorized as follows:</a:t>
            </a:r>
          </a:p>
          <a:p>
            <a:pPr marL="342900" indent="-342900">
              <a:lnSpc>
                <a:spcPct val="150000"/>
              </a:lnSpc>
              <a:buFont typeface="+mj-lt"/>
              <a:buAutoNum type="arabicPeriod"/>
            </a:pPr>
            <a:r>
              <a:rPr lang="en-US" dirty="0" smtClean="0">
                <a:solidFill>
                  <a:prstClr val="black"/>
                </a:solidFill>
                <a:latin typeface="Avenir Medium"/>
                <a:cs typeface="Avenir Medium"/>
              </a:rPr>
              <a:t>Required for </a:t>
            </a:r>
            <a:r>
              <a:rPr lang="en-US" dirty="0" smtClean="0">
                <a:solidFill>
                  <a:prstClr val="black"/>
                </a:solidFill>
                <a:latin typeface="Arial Black"/>
                <a:cs typeface="Arial Black"/>
              </a:rPr>
              <a:t>construction</a:t>
            </a:r>
            <a:r>
              <a:rPr lang="en-US" dirty="0" smtClean="0">
                <a:solidFill>
                  <a:prstClr val="black"/>
                </a:solidFill>
                <a:latin typeface="Avenir Medium"/>
                <a:cs typeface="Avenir Medium"/>
              </a:rPr>
              <a:t>;</a:t>
            </a:r>
          </a:p>
          <a:p>
            <a:pPr marL="342900" indent="-342900">
              <a:lnSpc>
                <a:spcPct val="150000"/>
              </a:lnSpc>
              <a:buFont typeface="+mj-lt"/>
              <a:buAutoNum type="arabicPeriod"/>
            </a:pPr>
            <a:r>
              <a:rPr lang="en-US" dirty="0" smtClean="0">
                <a:solidFill>
                  <a:prstClr val="black"/>
                </a:solidFill>
                <a:latin typeface="Avenir Medium"/>
                <a:cs typeface="Avenir Medium"/>
              </a:rPr>
              <a:t>Required for </a:t>
            </a:r>
            <a:r>
              <a:rPr lang="en-US" dirty="0" smtClean="0">
                <a:solidFill>
                  <a:prstClr val="black"/>
                </a:solidFill>
                <a:latin typeface="Arial Black"/>
                <a:cs typeface="Arial Black"/>
              </a:rPr>
              <a:t>operation</a:t>
            </a:r>
            <a:r>
              <a:rPr lang="en-US" dirty="0" smtClean="0">
                <a:solidFill>
                  <a:prstClr val="black"/>
                </a:solidFill>
                <a:latin typeface="Avenir Medium"/>
                <a:cs typeface="Avenir Medium"/>
              </a:rPr>
              <a:t>; and</a:t>
            </a:r>
          </a:p>
          <a:p>
            <a:pPr marL="342900" indent="-342900">
              <a:lnSpc>
                <a:spcPct val="150000"/>
              </a:lnSpc>
              <a:buFont typeface="+mj-lt"/>
              <a:buAutoNum type="arabicPeriod"/>
            </a:pPr>
            <a:r>
              <a:rPr lang="en-US" dirty="0" smtClean="0">
                <a:solidFill>
                  <a:prstClr val="black"/>
                </a:solidFill>
                <a:latin typeface="Avenir Medium"/>
                <a:cs typeface="Avenir Medium"/>
              </a:rPr>
              <a:t>Require </a:t>
            </a:r>
            <a:r>
              <a:rPr lang="en-US" dirty="0" smtClean="0">
                <a:solidFill>
                  <a:prstClr val="black"/>
                </a:solidFill>
                <a:latin typeface="Arial Black"/>
                <a:cs typeface="Arial Black"/>
              </a:rPr>
              <a:t>reporting</a:t>
            </a:r>
            <a:r>
              <a:rPr lang="en-US" dirty="0" smtClean="0">
                <a:solidFill>
                  <a:prstClr val="black"/>
                </a:solidFill>
                <a:latin typeface="Avenir Medium"/>
                <a:cs typeface="Avenir Medium"/>
              </a:rPr>
              <a:t> during construction, or more likely, during operations</a:t>
            </a:r>
          </a:p>
        </p:txBody>
      </p:sp>
      <p:grpSp>
        <p:nvGrpSpPr>
          <p:cNvPr id="5" name="Group 4"/>
          <p:cNvGrpSpPr/>
          <p:nvPr/>
        </p:nvGrpSpPr>
        <p:grpSpPr>
          <a:xfrm>
            <a:off x="8098116" y="14530"/>
            <a:ext cx="830994" cy="634504"/>
            <a:chOff x="2066934" y="1319924"/>
            <a:chExt cx="3038142" cy="2464745"/>
          </a:xfrm>
        </p:grpSpPr>
        <p:sp>
          <p:nvSpPr>
            <p:cNvPr id="7" name="Oval 6"/>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ardrop 7"/>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504080557"/>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7235892" cy="584776"/>
          </a:xfrm>
          <a:prstGeom prst="rect">
            <a:avLst/>
          </a:prstGeom>
          <a:noFill/>
        </p:spPr>
        <p:txBody>
          <a:bodyPr wrap="none" rtlCol="0">
            <a:spAutoFit/>
          </a:bodyPr>
          <a:lstStyle/>
          <a:p>
            <a:pPr defTabSz="914400"/>
            <a:r>
              <a:rPr lang="en-US" sz="3200" dirty="0" smtClean="0">
                <a:solidFill>
                  <a:prstClr val="white"/>
                </a:solidFill>
                <a:latin typeface="Avenir Heavy"/>
                <a:cs typeface="Avenir Heavy"/>
              </a:rPr>
              <a:t>Permits for construction &amp; operation</a:t>
            </a:r>
            <a:endParaRPr lang="en-US" sz="3200" dirty="0">
              <a:solidFill>
                <a:prstClr val="white"/>
              </a:solidFill>
              <a:latin typeface="Avenir Heavy"/>
              <a:cs typeface="Avenir Heavy"/>
            </a:endParaRPr>
          </a:p>
        </p:txBody>
      </p:sp>
      <p:sp>
        <p:nvSpPr>
          <p:cNvPr id="6" name="TextBox 5"/>
          <p:cNvSpPr txBox="1"/>
          <p:nvPr/>
        </p:nvSpPr>
        <p:spPr>
          <a:xfrm>
            <a:off x="316762" y="787471"/>
            <a:ext cx="7469631" cy="5798512"/>
          </a:xfrm>
          <a:prstGeom prst="rect">
            <a:avLst/>
          </a:prstGeom>
          <a:noFill/>
        </p:spPr>
        <p:txBody>
          <a:bodyPr wrap="square" rtlCol="0">
            <a:spAutoFit/>
          </a:bodyPr>
          <a:lstStyle/>
          <a:p>
            <a:r>
              <a:rPr lang="en-US" dirty="0" smtClean="0">
                <a:solidFill>
                  <a:prstClr val="black"/>
                </a:solidFill>
                <a:latin typeface="Arial Black"/>
                <a:cs typeface="Arial Black"/>
              </a:rPr>
              <a:t>Construction:</a:t>
            </a:r>
          </a:p>
          <a:p>
            <a:pPr marL="285750" indent="-285750">
              <a:lnSpc>
                <a:spcPct val="120000"/>
              </a:lnSpc>
              <a:buFont typeface="Arial"/>
              <a:buChar char="•"/>
            </a:pPr>
            <a:r>
              <a:rPr lang="en-US" dirty="0">
                <a:solidFill>
                  <a:prstClr val="black"/>
                </a:solidFill>
                <a:latin typeface="Avenir Medium"/>
                <a:cs typeface="Avenir Medium"/>
              </a:rPr>
              <a:t>National Environmental Policy Act (NEPA</a:t>
            </a:r>
            <a:r>
              <a:rPr lang="en-US" dirty="0" smtClean="0">
                <a:solidFill>
                  <a:prstClr val="black"/>
                </a:solidFill>
                <a:latin typeface="Avenir Medium"/>
                <a:cs typeface="Avenir Medium"/>
              </a:rPr>
              <a:t>)		</a:t>
            </a:r>
            <a:r>
              <a:rPr lang="en-US" dirty="0" smtClean="0">
                <a:solidFill>
                  <a:prstClr val="black"/>
                </a:solidFill>
                <a:latin typeface="Avenir Medium"/>
                <a:cs typeface="Avenir Medium"/>
                <a:sym typeface="Wingdings"/>
              </a:rPr>
              <a:t> federal</a:t>
            </a:r>
            <a:endParaRPr lang="en-US" dirty="0">
              <a:solidFill>
                <a:prstClr val="black"/>
              </a:solidFill>
              <a:latin typeface="Avenir Medium"/>
              <a:cs typeface="Avenir Medium"/>
            </a:endParaRPr>
          </a:p>
          <a:p>
            <a:pPr marL="285750" indent="-285750">
              <a:lnSpc>
                <a:spcPct val="120000"/>
              </a:lnSpc>
              <a:buFont typeface="Arial"/>
              <a:buChar char="•"/>
            </a:pPr>
            <a:r>
              <a:rPr lang="en-US" dirty="0" smtClean="0">
                <a:solidFill>
                  <a:prstClr val="black"/>
                </a:solidFill>
                <a:latin typeface="Avenir Medium"/>
                <a:cs typeface="Avenir Medium"/>
              </a:rPr>
              <a:t>Certificate of Public Good (248)				       </a:t>
            </a:r>
            <a:r>
              <a:rPr lang="en-US" dirty="0" smtClean="0">
                <a:solidFill>
                  <a:srgbClr val="0000FF"/>
                </a:solidFill>
                <a:latin typeface="Avenir Medium"/>
                <a:cs typeface="Avenir Medium"/>
                <a:sym typeface="Wingdings"/>
              </a:rPr>
              <a:t> </a:t>
            </a:r>
            <a:r>
              <a:rPr lang="en-US" i="1" dirty="0" smtClean="0">
                <a:solidFill>
                  <a:srgbClr val="0000FF"/>
                </a:solidFill>
                <a:latin typeface="Avenir Medium"/>
                <a:cs typeface="Avenir Medium"/>
                <a:sym typeface="Wingdings"/>
              </a:rPr>
              <a:t>reporting</a:t>
            </a:r>
            <a:endParaRPr lang="en-US" i="1" dirty="0" smtClean="0">
              <a:solidFill>
                <a:srgbClr val="0000FF"/>
              </a:solidFill>
              <a:latin typeface="Avenir Medium"/>
              <a:cs typeface="Avenir Medium"/>
            </a:endParaRPr>
          </a:p>
          <a:p>
            <a:pPr marL="285750" indent="-285750">
              <a:lnSpc>
                <a:spcPct val="120000"/>
              </a:lnSpc>
              <a:buFont typeface="Arial"/>
              <a:buChar char="•"/>
            </a:pPr>
            <a:r>
              <a:rPr lang="en-US" dirty="0" smtClean="0">
                <a:solidFill>
                  <a:prstClr val="black"/>
                </a:solidFill>
                <a:latin typeface="Avenir Medium"/>
                <a:cs typeface="Avenir Medium"/>
              </a:rPr>
              <a:t>Construction General Permit 3-9020</a:t>
            </a:r>
          </a:p>
          <a:p>
            <a:pPr marL="285750" indent="-285750">
              <a:lnSpc>
                <a:spcPct val="120000"/>
              </a:lnSpc>
              <a:buFont typeface="Arial"/>
              <a:buChar char="•"/>
            </a:pPr>
            <a:r>
              <a:rPr lang="en-US" dirty="0" smtClean="0">
                <a:solidFill>
                  <a:prstClr val="black"/>
                </a:solidFill>
                <a:latin typeface="Avenir Medium"/>
                <a:cs typeface="Avenir Medium"/>
              </a:rPr>
              <a:t>Air Pollution Control Permit</a:t>
            </a:r>
          </a:p>
          <a:p>
            <a:pPr marL="285750" indent="-285750">
              <a:lnSpc>
                <a:spcPct val="120000"/>
              </a:lnSpc>
              <a:buFont typeface="Arial"/>
              <a:buChar char="•"/>
            </a:pPr>
            <a:r>
              <a:rPr lang="en-US" dirty="0" smtClean="0">
                <a:solidFill>
                  <a:prstClr val="black"/>
                </a:solidFill>
                <a:latin typeface="Avenir Medium"/>
                <a:cs typeface="Avenir Medium"/>
              </a:rPr>
              <a:t>Public Safety Permit</a:t>
            </a:r>
          </a:p>
          <a:p>
            <a:pPr marL="742950" lvl="1" indent="-285750">
              <a:lnSpc>
                <a:spcPct val="120000"/>
              </a:lnSpc>
              <a:buFont typeface="Arial"/>
              <a:buChar char="•"/>
            </a:pPr>
            <a:r>
              <a:rPr lang="en-US" dirty="0" smtClean="0">
                <a:solidFill>
                  <a:prstClr val="black"/>
                </a:solidFill>
                <a:latin typeface="Avenir Medium"/>
                <a:cs typeface="Avenir Medium"/>
              </a:rPr>
              <a:t>Power interconnection agreement</a:t>
            </a:r>
          </a:p>
          <a:p>
            <a:pPr marL="742950" lvl="1" indent="-285750">
              <a:lnSpc>
                <a:spcPct val="120000"/>
              </a:lnSpc>
              <a:buFont typeface="Arial"/>
              <a:buChar char="•"/>
            </a:pPr>
            <a:r>
              <a:rPr lang="en-US" dirty="0" smtClean="0">
                <a:solidFill>
                  <a:prstClr val="black"/>
                </a:solidFill>
                <a:latin typeface="Avenir Medium"/>
                <a:cs typeface="Avenir Medium"/>
              </a:rPr>
              <a:t>SPEED contract</a:t>
            </a:r>
          </a:p>
          <a:p>
            <a:pPr marL="285750" indent="-285750">
              <a:lnSpc>
                <a:spcPct val="120000"/>
              </a:lnSpc>
              <a:buFont typeface="Arial"/>
              <a:buChar char="•"/>
            </a:pPr>
            <a:r>
              <a:rPr lang="en-US" dirty="0" smtClean="0">
                <a:solidFill>
                  <a:prstClr val="black"/>
                </a:solidFill>
                <a:latin typeface="Avenir Medium"/>
                <a:cs typeface="Avenir Medium"/>
              </a:rPr>
              <a:t>Solid waste implementation plan				</a:t>
            </a:r>
            <a:r>
              <a:rPr lang="en-US" dirty="0" smtClean="0">
                <a:solidFill>
                  <a:prstClr val="black"/>
                </a:solidFill>
                <a:latin typeface="Avenir Medium"/>
                <a:cs typeface="Avenir Medium"/>
                <a:sym typeface="Wingdings"/>
              </a:rPr>
              <a:t> local</a:t>
            </a:r>
            <a:endParaRPr lang="en-US" dirty="0" smtClean="0">
              <a:solidFill>
                <a:prstClr val="black"/>
              </a:solidFill>
              <a:latin typeface="Avenir Medium"/>
              <a:cs typeface="Avenir Medium"/>
            </a:endParaRPr>
          </a:p>
          <a:p>
            <a:endParaRPr lang="en-US" dirty="0" smtClean="0">
              <a:solidFill>
                <a:prstClr val="black"/>
              </a:solidFill>
              <a:latin typeface="Arial Black"/>
              <a:cs typeface="Arial Black"/>
            </a:endParaRPr>
          </a:p>
          <a:p>
            <a:r>
              <a:rPr lang="en-US" dirty="0" smtClean="0">
                <a:solidFill>
                  <a:prstClr val="black"/>
                </a:solidFill>
                <a:latin typeface="Arial Black"/>
                <a:cs typeface="Arial Black"/>
              </a:rPr>
              <a:t>Operation &amp; reporting:     </a:t>
            </a:r>
            <a:r>
              <a:rPr lang="en-US" dirty="0" smtClean="0">
                <a:solidFill>
                  <a:prstClr val="black"/>
                </a:solidFill>
                <a:latin typeface="Avenir Medium"/>
                <a:cs typeface="Avenir Medium"/>
              </a:rPr>
              <a:t>[all state]</a:t>
            </a:r>
            <a:endParaRPr lang="en-US" dirty="0" smtClean="0">
              <a:solidFill>
                <a:prstClr val="black"/>
              </a:solidFill>
              <a:latin typeface="Arial Black"/>
              <a:cs typeface="Arial Black"/>
            </a:endParaRPr>
          </a:p>
          <a:p>
            <a:pPr marL="285750" lvl="1" indent="-285750">
              <a:lnSpc>
                <a:spcPct val="120000"/>
              </a:lnSpc>
              <a:buFont typeface="Arial"/>
              <a:buChar char="•"/>
            </a:pPr>
            <a:r>
              <a:rPr lang="en-US" dirty="0" smtClean="0">
                <a:solidFill>
                  <a:prstClr val="black"/>
                </a:solidFill>
                <a:latin typeface="Avenir Medium"/>
                <a:cs typeface="Avenir Medium"/>
              </a:rPr>
              <a:t>Medium Farm </a:t>
            </a:r>
            <a:r>
              <a:rPr lang="en-US" dirty="0">
                <a:solidFill>
                  <a:prstClr val="black"/>
                </a:solidFill>
                <a:latin typeface="Avenir Medium"/>
                <a:cs typeface="Avenir Medium"/>
              </a:rPr>
              <a:t>Operation </a:t>
            </a:r>
            <a:r>
              <a:rPr lang="en-US" dirty="0" smtClean="0">
                <a:solidFill>
                  <a:prstClr val="black"/>
                </a:solidFill>
                <a:latin typeface="Avenir Medium"/>
                <a:cs typeface="Avenir Medium"/>
              </a:rPr>
              <a:t>Certificate				</a:t>
            </a:r>
            <a:r>
              <a:rPr lang="en-US" dirty="0" smtClean="0">
                <a:solidFill>
                  <a:srgbClr val="0000FF"/>
                </a:solidFill>
                <a:latin typeface="Avenir Medium"/>
                <a:cs typeface="Avenir Medium"/>
                <a:sym typeface="Wingdings"/>
              </a:rPr>
              <a:t> </a:t>
            </a:r>
            <a:r>
              <a:rPr lang="en-US" i="1" dirty="0" smtClean="0">
                <a:solidFill>
                  <a:srgbClr val="0000FF"/>
                </a:solidFill>
                <a:latin typeface="Avenir Medium"/>
                <a:cs typeface="Avenir Medium"/>
                <a:sym typeface="Wingdings"/>
              </a:rPr>
              <a:t>reporting</a:t>
            </a:r>
            <a:endParaRPr lang="en-US" dirty="0" smtClean="0">
              <a:solidFill>
                <a:srgbClr val="0000FF"/>
              </a:solidFill>
              <a:latin typeface="Avenir Medium"/>
              <a:cs typeface="Avenir Medium"/>
            </a:endParaRPr>
          </a:p>
          <a:p>
            <a:pPr marL="742950" lvl="2" indent="-285750">
              <a:lnSpc>
                <a:spcPct val="120000"/>
              </a:lnSpc>
              <a:buFont typeface="Arial"/>
              <a:buChar char="•"/>
            </a:pPr>
            <a:r>
              <a:rPr lang="en-US" dirty="0" smtClean="0">
                <a:solidFill>
                  <a:prstClr val="black"/>
                </a:solidFill>
                <a:latin typeface="Avenir Medium"/>
                <a:cs typeface="Avenir Medium"/>
              </a:rPr>
              <a:t>Comprehensive </a:t>
            </a:r>
            <a:r>
              <a:rPr lang="en-US" dirty="0">
                <a:solidFill>
                  <a:prstClr val="black"/>
                </a:solidFill>
                <a:latin typeface="Avenir Medium"/>
                <a:cs typeface="Avenir Medium"/>
              </a:rPr>
              <a:t>Nutrient Management </a:t>
            </a:r>
            <a:r>
              <a:rPr lang="en-US" dirty="0" smtClean="0">
                <a:solidFill>
                  <a:prstClr val="black"/>
                </a:solidFill>
                <a:latin typeface="Avenir Medium"/>
                <a:cs typeface="Avenir Medium"/>
              </a:rPr>
              <a:t>Plan	</a:t>
            </a:r>
            <a:r>
              <a:rPr lang="en-US" dirty="0" smtClean="0">
                <a:solidFill>
                  <a:srgbClr val="0000FF"/>
                </a:solidFill>
                <a:latin typeface="Avenir Medium"/>
                <a:cs typeface="Avenir Medium"/>
                <a:sym typeface="Wingdings"/>
              </a:rPr>
              <a:t>  </a:t>
            </a:r>
            <a:r>
              <a:rPr lang="en-US" i="1" dirty="0" smtClean="0">
                <a:solidFill>
                  <a:srgbClr val="0000FF"/>
                </a:solidFill>
                <a:latin typeface="Avenir Medium"/>
                <a:cs typeface="Avenir Medium"/>
                <a:sym typeface="Wingdings"/>
              </a:rPr>
              <a:t>reporting</a:t>
            </a:r>
            <a:endParaRPr lang="en-US" i="1" dirty="0" smtClean="0">
              <a:solidFill>
                <a:srgbClr val="0000FF"/>
              </a:solidFill>
              <a:latin typeface="Avenir Medium"/>
              <a:cs typeface="Avenir Medium"/>
            </a:endParaRPr>
          </a:p>
          <a:p>
            <a:pPr marL="742950" lvl="2" indent="-285750">
              <a:lnSpc>
                <a:spcPct val="120000"/>
              </a:lnSpc>
              <a:buFont typeface="Arial"/>
              <a:buChar char="•"/>
            </a:pPr>
            <a:r>
              <a:rPr lang="en-US" dirty="0" smtClean="0">
                <a:solidFill>
                  <a:prstClr val="black"/>
                </a:solidFill>
                <a:latin typeface="Avenir Medium"/>
                <a:cs typeface="Avenir Medium"/>
              </a:rPr>
              <a:t>Certified farm waste storage facilities</a:t>
            </a:r>
          </a:p>
          <a:p>
            <a:pPr marL="285750" indent="-285750">
              <a:lnSpc>
                <a:spcPct val="120000"/>
              </a:lnSpc>
              <a:buFont typeface="Arial"/>
              <a:buChar char="•"/>
            </a:pPr>
            <a:r>
              <a:rPr lang="en-US" dirty="0" smtClean="0">
                <a:solidFill>
                  <a:prstClr val="black"/>
                </a:solidFill>
                <a:latin typeface="Avenir Medium"/>
                <a:cs typeface="Avenir Medium"/>
              </a:rPr>
              <a:t>Solid Waste Certificate							</a:t>
            </a:r>
            <a:r>
              <a:rPr lang="en-US" dirty="0" smtClean="0">
                <a:solidFill>
                  <a:srgbClr val="0000FF"/>
                </a:solidFill>
                <a:latin typeface="Avenir Medium"/>
                <a:cs typeface="Avenir Medium"/>
                <a:sym typeface="Wingdings"/>
              </a:rPr>
              <a:t> </a:t>
            </a:r>
            <a:r>
              <a:rPr lang="en-US" i="1" dirty="0" smtClean="0">
                <a:solidFill>
                  <a:srgbClr val="0000FF"/>
                </a:solidFill>
                <a:latin typeface="Avenir Medium"/>
                <a:cs typeface="Avenir Medium"/>
                <a:sym typeface="Wingdings"/>
              </a:rPr>
              <a:t>reporting</a:t>
            </a:r>
            <a:endParaRPr lang="en-US" i="1" dirty="0" smtClean="0">
              <a:solidFill>
                <a:srgbClr val="0000FF"/>
              </a:solidFill>
              <a:latin typeface="Avenir Medium"/>
              <a:cs typeface="Avenir Medium"/>
            </a:endParaRPr>
          </a:p>
          <a:p>
            <a:pPr marL="742950" lvl="1" indent="-285750">
              <a:lnSpc>
                <a:spcPct val="120000"/>
              </a:lnSpc>
              <a:buFont typeface="Arial"/>
              <a:buChar char="•"/>
            </a:pPr>
            <a:r>
              <a:rPr lang="en-US" dirty="0" smtClean="0">
                <a:solidFill>
                  <a:prstClr val="black"/>
                </a:solidFill>
                <a:latin typeface="Avenir Medium"/>
                <a:cs typeface="Avenir Medium"/>
              </a:rPr>
              <a:t>Wastewater Indirect Discharge Permits</a:t>
            </a:r>
          </a:p>
          <a:p>
            <a:pPr marL="285750" indent="-285750">
              <a:buFont typeface="Arial"/>
              <a:buChar char="•"/>
            </a:pPr>
            <a:endParaRPr lang="en-US" dirty="0">
              <a:solidFill>
                <a:prstClr val="black"/>
              </a:solidFill>
              <a:latin typeface="Avenir Medium"/>
              <a:cs typeface="Avenir Medium"/>
            </a:endParaRPr>
          </a:p>
          <a:p>
            <a:pPr marL="285750" indent="-285750">
              <a:buFont typeface="Arial"/>
              <a:buChar char="•"/>
            </a:pPr>
            <a:endParaRPr lang="en-US" dirty="0" smtClean="0">
              <a:solidFill>
                <a:prstClr val="black"/>
              </a:solidFill>
              <a:latin typeface="Avenir Medium"/>
              <a:cs typeface="Avenir Medium"/>
            </a:endParaRPr>
          </a:p>
        </p:txBody>
      </p:sp>
      <p:sp>
        <p:nvSpPr>
          <p:cNvPr id="4" name="Right Bracket 3"/>
          <p:cNvSpPr/>
          <p:nvPr/>
        </p:nvSpPr>
        <p:spPr>
          <a:xfrm>
            <a:off x="5112954" y="1487327"/>
            <a:ext cx="284053" cy="1938540"/>
          </a:xfrm>
          <a:prstGeom prst="rightBracket">
            <a:avLst/>
          </a:prstGeom>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 name="TextBox 4"/>
          <p:cNvSpPr txBox="1"/>
          <p:nvPr/>
        </p:nvSpPr>
        <p:spPr>
          <a:xfrm>
            <a:off x="5798023" y="2238506"/>
            <a:ext cx="710451" cy="369332"/>
          </a:xfrm>
          <a:prstGeom prst="rect">
            <a:avLst/>
          </a:prstGeom>
          <a:noFill/>
        </p:spPr>
        <p:txBody>
          <a:bodyPr wrap="none" rtlCol="0">
            <a:spAutoFit/>
          </a:bodyPr>
          <a:lstStyle/>
          <a:p>
            <a:r>
              <a:rPr lang="en-US" dirty="0" smtClean="0">
                <a:latin typeface="Avenir Medium"/>
                <a:cs typeface="Avenir Medium"/>
              </a:rPr>
              <a:t>state</a:t>
            </a:r>
            <a:endParaRPr lang="en-US" dirty="0">
              <a:latin typeface="Avenir Medium"/>
              <a:cs typeface="Avenir Medium"/>
            </a:endParaRPr>
          </a:p>
        </p:txBody>
      </p:sp>
      <p:grpSp>
        <p:nvGrpSpPr>
          <p:cNvPr id="7" name="Group 6"/>
          <p:cNvGrpSpPr/>
          <p:nvPr/>
        </p:nvGrpSpPr>
        <p:grpSpPr>
          <a:xfrm>
            <a:off x="8098116" y="14530"/>
            <a:ext cx="830994" cy="634504"/>
            <a:chOff x="2066934" y="1319924"/>
            <a:chExt cx="3038142" cy="2464745"/>
          </a:xfrm>
        </p:grpSpPr>
        <p:sp>
          <p:nvSpPr>
            <p:cNvPr id="8" name="Oval 7"/>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ardrop 8"/>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378510241"/>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6597779" cy="584776"/>
          </a:xfrm>
          <a:prstGeom prst="rect">
            <a:avLst/>
          </a:prstGeom>
          <a:noFill/>
        </p:spPr>
        <p:txBody>
          <a:bodyPr wrap="none" rtlCol="0">
            <a:spAutoFit/>
          </a:bodyPr>
          <a:lstStyle/>
          <a:p>
            <a:pPr defTabSz="914400"/>
            <a:r>
              <a:rPr lang="en-US" sz="3200" dirty="0" smtClean="0">
                <a:solidFill>
                  <a:prstClr val="white"/>
                </a:solidFill>
                <a:latin typeface="Avenir Heavy"/>
                <a:cs typeface="Avenir Heavy"/>
              </a:rPr>
              <a:t>Agency </a:t>
            </a:r>
            <a:r>
              <a:rPr lang="en-US" sz="3200" dirty="0" smtClean="0">
                <a:solidFill>
                  <a:prstClr val="white"/>
                </a:solidFill>
                <a:latin typeface="Avenir Heavy"/>
                <a:cs typeface="Avenir Heavy"/>
              </a:rPr>
              <a:t>of Natural Resources (1)</a:t>
            </a:r>
            <a:endParaRPr lang="en-US" sz="3200" dirty="0">
              <a:solidFill>
                <a:prstClr val="white"/>
              </a:solidFill>
              <a:latin typeface="Avenir Heavy"/>
              <a:cs typeface="Avenir Heavy"/>
            </a:endParaRPr>
          </a:p>
        </p:txBody>
      </p:sp>
      <p:sp>
        <p:nvSpPr>
          <p:cNvPr id="6" name="TextBox 5"/>
          <p:cNvSpPr txBox="1"/>
          <p:nvPr/>
        </p:nvSpPr>
        <p:spPr>
          <a:xfrm>
            <a:off x="425618" y="787471"/>
            <a:ext cx="8355525" cy="4515084"/>
          </a:xfrm>
          <a:prstGeom prst="rect">
            <a:avLst/>
          </a:prstGeom>
          <a:noFill/>
        </p:spPr>
        <p:txBody>
          <a:bodyPr wrap="square" rtlCol="0">
            <a:spAutoFit/>
          </a:bodyPr>
          <a:lstStyle/>
          <a:p>
            <a:pPr>
              <a:lnSpc>
                <a:spcPct val="120000"/>
              </a:lnSpc>
            </a:pPr>
            <a:r>
              <a:rPr lang="en-US" dirty="0" smtClean="0">
                <a:solidFill>
                  <a:prstClr val="black"/>
                </a:solidFill>
                <a:latin typeface="Avenir Medium"/>
                <a:cs typeface="Avenir Medium"/>
              </a:rPr>
              <a:t>Vermont’s ANR regulates many activities with the potential to have environmental </a:t>
            </a:r>
            <a:r>
              <a:rPr lang="en-US" smtClean="0">
                <a:solidFill>
                  <a:prstClr val="black"/>
                </a:solidFill>
                <a:latin typeface="Avenir Medium"/>
                <a:cs typeface="Avenir Medium"/>
              </a:rPr>
              <a:t>impact.</a:t>
            </a:r>
            <a:endParaRPr lang="en-US" dirty="0" smtClean="0">
              <a:solidFill>
                <a:prstClr val="black"/>
              </a:solidFill>
              <a:latin typeface="Arial Black"/>
              <a:cs typeface="Arial Black"/>
            </a:endParaRPr>
          </a:p>
          <a:p>
            <a:pPr>
              <a:lnSpc>
                <a:spcPct val="120000"/>
              </a:lnSpc>
            </a:pPr>
            <a:endParaRPr lang="en-US" dirty="0" smtClean="0">
              <a:solidFill>
                <a:prstClr val="black"/>
              </a:solidFill>
              <a:latin typeface="Arial Black"/>
              <a:cs typeface="Arial Black"/>
            </a:endParaRPr>
          </a:p>
          <a:p>
            <a:pPr>
              <a:lnSpc>
                <a:spcPct val="120000"/>
              </a:lnSpc>
            </a:pPr>
            <a:r>
              <a:rPr lang="en-US" dirty="0" smtClean="0">
                <a:solidFill>
                  <a:prstClr val="black"/>
                </a:solidFill>
                <a:latin typeface="Arial Black"/>
                <a:cs typeface="Arial Black"/>
              </a:rPr>
              <a:t>Air quality: </a:t>
            </a:r>
            <a:r>
              <a:rPr lang="en-US" dirty="0" smtClean="0">
                <a:solidFill>
                  <a:prstClr val="black"/>
                </a:solidFill>
                <a:latin typeface="Avenir Medium"/>
                <a:cs typeface="Avenir Medium"/>
              </a:rPr>
              <a:t>ANR felt that their concerns about generator emissions from the AD project were covered by our existing permit for the college’s central heating plant and parking lots. So no additional permitting was required.</a:t>
            </a:r>
          </a:p>
          <a:p>
            <a:pPr>
              <a:lnSpc>
                <a:spcPct val="120000"/>
              </a:lnSpc>
            </a:pPr>
            <a:endParaRPr lang="en-US" sz="800" dirty="0">
              <a:solidFill>
                <a:prstClr val="black"/>
              </a:solidFill>
              <a:latin typeface="Avenir Medium"/>
              <a:cs typeface="Avenir Medium"/>
            </a:endParaRPr>
          </a:p>
          <a:p>
            <a:pPr>
              <a:lnSpc>
                <a:spcPct val="120000"/>
              </a:lnSpc>
            </a:pPr>
            <a:endParaRPr lang="en-US" dirty="0" smtClean="0">
              <a:solidFill>
                <a:prstClr val="black"/>
              </a:solidFill>
              <a:latin typeface="Arial Black"/>
              <a:cs typeface="Arial Black"/>
            </a:endParaRPr>
          </a:p>
          <a:p>
            <a:pPr>
              <a:lnSpc>
                <a:spcPct val="120000"/>
              </a:lnSpc>
            </a:pPr>
            <a:r>
              <a:rPr lang="en-US" dirty="0" smtClean="0">
                <a:solidFill>
                  <a:prstClr val="black"/>
                </a:solidFill>
                <a:latin typeface="Arial Black"/>
                <a:cs typeface="Arial Black"/>
              </a:rPr>
              <a:t>Storm water: </a:t>
            </a:r>
            <a:r>
              <a:rPr lang="en-US" dirty="0" smtClean="0">
                <a:solidFill>
                  <a:prstClr val="black"/>
                </a:solidFill>
                <a:latin typeface="Avenir Medium"/>
                <a:cs typeface="Avenir Medium"/>
              </a:rPr>
              <a:t>The AD project needed a storm water construction permit. However, a storm water operational permit was not required because the AD site has less than an acre of impervious surface.</a:t>
            </a:r>
          </a:p>
          <a:p>
            <a:pPr>
              <a:lnSpc>
                <a:spcPct val="120000"/>
              </a:lnSpc>
            </a:pPr>
            <a:endParaRPr lang="en-US" sz="800" dirty="0" smtClean="0">
              <a:solidFill>
                <a:prstClr val="black"/>
              </a:solidFill>
              <a:latin typeface="Avenir Medium"/>
              <a:cs typeface="Avenir Medium"/>
            </a:endParaRPr>
          </a:p>
          <a:p>
            <a:pPr>
              <a:lnSpc>
                <a:spcPct val="120000"/>
              </a:lnSpc>
            </a:pPr>
            <a:endParaRPr lang="en-US" sz="800" dirty="0">
              <a:solidFill>
                <a:prstClr val="black"/>
              </a:solidFill>
              <a:latin typeface="Avenir Medium"/>
              <a:cs typeface="Avenir Medium"/>
            </a:endParaRPr>
          </a:p>
          <a:p>
            <a:pPr>
              <a:lnSpc>
                <a:spcPct val="120000"/>
              </a:lnSpc>
            </a:pPr>
            <a:endParaRPr lang="en-US" dirty="0" smtClean="0">
              <a:solidFill>
                <a:prstClr val="black"/>
              </a:solidFill>
              <a:latin typeface="Arial Black"/>
              <a:cs typeface="Arial Black"/>
            </a:endParaRPr>
          </a:p>
          <a:p>
            <a:pPr>
              <a:lnSpc>
                <a:spcPct val="120000"/>
              </a:lnSpc>
            </a:pPr>
            <a:r>
              <a:rPr lang="en-US" dirty="0" smtClean="0">
                <a:solidFill>
                  <a:prstClr val="black"/>
                </a:solidFill>
                <a:latin typeface="Arial Black"/>
                <a:cs typeface="Arial Black"/>
              </a:rPr>
              <a:t>Construction General permit: </a:t>
            </a:r>
            <a:r>
              <a:rPr lang="en-US" dirty="0" smtClean="0">
                <a:solidFill>
                  <a:prstClr val="black"/>
                </a:solidFill>
                <a:latin typeface="Avenir Medium"/>
                <a:cs typeface="Avenir Medium"/>
              </a:rPr>
              <a:t>…Required for AD construction</a:t>
            </a:r>
            <a:endParaRPr lang="en-US" dirty="0" smtClean="0">
              <a:solidFill>
                <a:prstClr val="black"/>
              </a:solidFill>
              <a:latin typeface="Arial Black"/>
              <a:cs typeface="Arial Black"/>
            </a:endParaRPr>
          </a:p>
        </p:txBody>
      </p:sp>
      <p:grpSp>
        <p:nvGrpSpPr>
          <p:cNvPr id="5" name="Group 4"/>
          <p:cNvGrpSpPr/>
          <p:nvPr/>
        </p:nvGrpSpPr>
        <p:grpSpPr>
          <a:xfrm>
            <a:off x="8098116" y="14530"/>
            <a:ext cx="830994" cy="634504"/>
            <a:chOff x="2066934" y="1319924"/>
            <a:chExt cx="3038142" cy="2464745"/>
          </a:xfrm>
        </p:grpSpPr>
        <p:sp>
          <p:nvSpPr>
            <p:cNvPr id="7" name="Oval 6"/>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ardrop 7"/>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5192250"/>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6597779" cy="584776"/>
          </a:xfrm>
          <a:prstGeom prst="rect">
            <a:avLst/>
          </a:prstGeom>
          <a:noFill/>
        </p:spPr>
        <p:txBody>
          <a:bodyPr wrap="none" rtlCol="0">
            <a:spAutoFit/>
          </a:bodyPr>
          <a:lstStyle/>
          <a:p>
            <a:pPr defTabSz="914400"/>
            <a:r>
              <a:rPr lang="en-US" sz="3200" dirty="0" smtClean="0">
                <a:solidFill>
                  <a:prstClr val="white"/>
                </a:solidFill>
                <a:latin typeface="Avenir Heavy"/>
                <a:cs typeface="Avenir Heavy"/>
              </a:rPr>
              <a:t>Agency </a:t>
            </a:r>
            <a:r>
              <a:rPr lang="en-US" sz="3200" dirty="0" smtClean="0">
                <a:solidFill>
                  <a:prstClr val="white"/>
                </a:solidFill>
                <a:latin typeface="Avenir Heavy"/>
                <a:cs typeface="Avenir Heavy"/>
              </a:rPr>
              <a:t>of Natural Resources (2)</a:t>
            </a:r>
            <a:endParaRPr lang="en-US" sz="3200" dirty="0">
              <a:solidFill>
                <a:prstClr val="white"/>
              </a:solidFill>
              <a:latin typeface="Avenir Heavy"/>
              <a:cs typeface="Avenir Heavy"/>
            </a:endParaRPr>
          </a:p>
        </p:txBody>
      </p:sp>
      <p:sp>
        <p:nvSpPr>
          <p:cNvPr id="6" name="TextBox 5"/>
          <p:cNvSpPr txBox="1"/>
          <p:nvPr/>
        </p:nvSpPr>
        <p:spPr>
          <a:xfrm>
            <a:off x="425618" y="787471"/>
            <a:ext cx="8355525" cy="5549213"/>
          </a:xfrm>
          <a:prstGeom prst="rect">
            <a:avLst/>
          </a:prstGeom>
          <a:noFill/>
        </p:spPr>
        <p:txBody>
          <a:bodyPr wrap="square" rtlCol="0">
            <a:spAutoFit/>
          </a:bodyPr>
          <a:lstStyle/>
          <a:p>
            <a:pPr>
              <a:lnSpc>
                <a:spcPct val="120000"/>
              </a:lnSpc>
            </a:pPr>
            <a:r>
              <a:rPr lang="en-US" dirty="0" smtClean="0">
                <a:solidFill>
                  <a:prstClr val="black"/>
                </a:solidFill>
                <a:latin typeface="Arial Black"/>
                <a:cs typeface="Arial Black"/>
              </a:rPr>
              <a:t>Solid waste: </a:t>
            </a:r>
            <a:r>
              <a:rPr lang="en-US" dirty="0" smtClean="0">
                <a:solidFill>
                  <a:prstClr val="black"/>
                </a:solidFill>
                <a:latin typeface="Avenir Medium"/>
                <a:cs typeface="Avenir Medium"/>
              </a:rPr>
              <a:t>In order for the AD project to accept pre- and post-consumer food residuals as feedstock the college must be a permitted Solid Waste Facility. </a:t>
            </a:r>
          </a:p>
          <a:p>
            <a:pPr marL="515938" indent="-285750">
              <a:lnSpc>
                <a:spcPct val="120000"/>
              </a:lnSpc>
              <a:buFont typeface="Arial"/>
              <a:buChar char="•"/>
            </a:pPr>
            <a:r>
              <a:rPr lang="en-US" dirty="0" smtClean="0">
                <a:solidFill>
                  <a:prstClr val="black"/>
                </a:solidFill>
                <a:latin typeface="Avenir Medium"/>
                <a:cs typeface="Avenir Medium"/>
              </a:rPr>
              <a:t>The permit required is substantial.</a:t>
            </a:r>
          </a:p>
          <a:p>
            <a:pPr marL="515938" indent="-285750">
              <a:lnSpc>
                <a:spcPct val="120000"/>
              </a:lnSpc>
              <a:buFont typeface="Arial"/>
              <a:buChar char="•"/>
            </a:pPr>
            <a:r>
              <a:rPr lang="en-US" dirty="0" smtClean="0">
                <a:solidFill>
                  <a:prstClr val="black"/>
                </a:solidFill>
                <a:latin typeface="Avenir Medium"/>
                <a:cs typeface="Avenir Medium"/>
              </a:rPr>
              <a:t>Quarterly reporting is required.</a:t>
            </a:r>
          </a:p>
          <a:p>
            <a:pPr marL="515938" indent="-285750">
              <a:lnSpc>
                <a:spcPct val="120000"/>
              </a:lnSpc>
              <a:buFont typeface="Arial"/>
              <a:buChar char="•"/>
            </a:pPr>
            <a:r>
              <a:rPr lang="en-US" dirty="0" smtClean="0">
                <a:solidFill>
                  <a:prstClr val="black"/>
                </a:solidFill>
                <a:latin typeface="Avenir Medium"/>
                <a:cs typeface="Avenir Medium"/>
              </a:rPr>
              <a:t>This permit will regulate all waste received, including liquid food processing residuals.</a:t>
            </a:r>
          </a:p>
          <a:p>
            <a:pPr marL="230188">
              <a:lnSpc>
                <a:spcPct val="120000"/>
              </a:lnSpc>
            </a:pPr>
            <a:endParaRPr lang="en-US" sz="800" dirty="0">
              <a:solidFill>
                <a:prstClr val="black"/>
              </a:solidFill>
              <a:latin typeface="Avenir Medium"/>
              <a:cs typeface="Avenir Medium"/>
            </a:endParaRPr>
          </a:p>
          <a:p>
            <a:pPr>
              <a:lnSpc>
                <a:spcPct val="120000"/>
              </a:lnSpc>
            </a:pPr>
            <a:endParaRPr lang="en-US" sz="1000" dirty="0" smtClean="0">
              <a:solidFill>
                <a:prstClr val="black"/>
              </a:solidFill>
              <a:latin typeface="Arial Black"/>
              <a:cs typeface="Arial Black"/>
            </a:endParaRPr>
          </a:p>
          <a:p>
            <a:pPr>
              <a:lnSpc>
                <a:spcPct val="120000"/>
              </a:lnSpc>
            </a:pPr>
            <a:r>
              <a:rPr lang="en-US" dirty="0" smtClean="0">
                <a:solidFill>
                  <a:prstClr val="black"/>
                </a:solidFill>
                <a:latin typeface="Arial Black"/>
                <a:cs typeface="Arial Black"/>
              </a:rPr>
              <a:t>Wastewater:</a:t>
            </a:r>
            <a:r>
              <a:rPr lang="en-US" dirty="0" smtClean="0">
                <a:solidFill>
                  <a:prstClr val="black"/>
                </a:solidFill>
                <a:latin typeface="Avenir Medium"/>
                <a:cs typeface="Avenir Medium"/>
              </a:rPr>
              <a:t> The college does not require permits from this office.</a:t>
            </a:r>
          </a:p>
          <a:p>
            <a:pPr>
              <a:lnSpc>
                <a:spcPct val="120000"/>
              </a:lnSpc>
            </a:pPr>
            <a:r>
              <a:rPr lang="en-US" dirty="0" smtClean="0">
                <a:solidFill>
                  <a:prstClr val="black"/>
                </a:solidFill>
                <a:latin typeface="Avenir Medium"/>
                <a:cs typeface="Avenir Medium"/>
              </a:rPr>
              <a:t>However, food processors who generate liquid residuals must have Indirect Discharge permits in order to dispose of this organic material. The permit must list all destinations / facilities that receive the waste. </a:t>
            </a:r>
          </a:p>
          <a:p>
            <a:pPr marL="285750" indent="-285750">
              <a:lnSpc>
                <a:spcPct val="120000"/>
              </a:lnSpc>
              <a:buFont typeface="Arial"/>
              <a:buChar char="•"/>
            </a:pPr>
            <a:r>
              <a:rPr lang="en-US" dirty="0" smtClean="0">
                <a:solidFill>
                  <a:prstClr val="black"/>
                </a:solidFill>
                <a:latin typeface="Avenir Medium"/>
                <a:cs typeface="Avenir Medium"/>
              </a:rPr>
              <a:t>Adding the our AD facility to the permit requires permit amendment.</a:t>
            </a:r>
          </a:p>
          <a:p>
            <a:pPr marL="285750" indent="-285750">
              <a:lnSpc>
                <a:spcPct val="120000"/>
              </a:lnSpc>
              <a:buFont typeface="Arial"/>
              <a:buChar char="•"/>
            </a:pPr>
            <a:r>
              <a:rPr lang="en-US" dirty="0" smtClean="0">
                <a:solidFill>
                  <a:prstClr val="black"/>
                </a:solidFill>
                <a:latin typeface="Avenir Medium"/>
                <a:cs typeface="Avenir Medium"/>
              </a:rPr>
              <a:t>That amendment must be approved by ANR Wastewater, and…</a:t>
            </a:r>
          </a:p>
          <a:p>
            <a:pPr marL="285750" indent="-285750">
              <a:lnSpc>
                <a:spcPct val="120000"/>
              </a:lnSpc>
              <a:buFont typeface="Arial"/>
              <a:buChar char="•"/>
            </a:pPr>
            <a:r>
              <a:rPr lang="en-US" dirty="0" smtClean="0">
                <a:solidFill>
                  <a:prstClr val="black"/>
                </a:solidFill>
                <a:latin typeface="Avenir Medium"/>
                <a:cs typeface="Avenir Medium"/>
              </a:rPr>
              <a:t>… by AAFM to be sure that we have the capacity to land apply additional nutrients contained in the residuals.</a:t>
            </a:r>
            <a:endParaRPr lang="en-US" dirty="0" smtClean="0">
              <a:solidFill>
                <a:prstClr val="black"/>
              </a:solidFill>
              <a:latin typeface="Arial Black"/>
              <a:cs typeface="Arial Black"/>
            </a:endParaRPr>
          </a:p>
        </p:txBody>
      </p:sp>
      <p:grpSp>
        <p:nvGrpSpPr>
          <p:cNvPr id="5" name="Group 4"/>
          <p:cNvGrpSpPr/>
          <p:nvPr/>
        </p:nvGrpSpPr>
        <p:grpSpPr>
          <a:xfrm>
            <a:off x="8098116" y="14530"/>
            <a:ext cx="830994" cy="634504"/>
            <a:chOff x="2066934" y="1319924"/>
            <a:chExt cx="3038142" cy="2464745"/>
          </a:xfrm>
        </p:grpSpPr>
        <p:sp>
          <p:nvSpPr>
            <p:cNvPr id="7" name="Oval 6"/>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ardrop 7"/>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285501021"/>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5892797" cy="584776"/>
          </a:xfrm>
          <a:prstGeom prst="rect">
            <a:avLst/>
          </a:prstGeom>
          <a:noFill/>
        </p:spPr>
        <p:txBody>
          <a:bodyPr wrap="none" rtlCol="0">
            <a:spAutoFit/>
          </a:bodyPr>
          <a:lstStyle/>
          <a:p>
            <a:pPr defTabSz="914400"/>
            <a:r>
              <a:rPr lang="en-US" sz="3200" dirty="0" smtClean="0">
                <a:solidFill>
                  <a:prstClr val="white"/>
                </a:solidFill>
                <a:latin typeface="Avenir Heavy"/>
                <a:cs typeface="Avenir Heavy"/>
              </a:rPr>
              <a:t>Vermont Public Service Board</a:t>
            </a:r>
            <a:endParaRPr lang="en-US" sz="3200" dirty="0">
              <a:solidFill>
                <a:prstClr val="white"/>
              </a:solidFill>
              <a:latin typeface="Avenir Heavy"/>
              <a:cs typeface="Avenir Heavy"/>
            </a:endParaRPr>
          </a:p>
        </p:txBody>
      </p:sp>
      <p:sp>
        <p:nvSpPr>
          <p:cNvPr id="6" name="TextBox 5"/>
          <p:cNvSpPr txBox="1"/>
          <p:nvPr/>
        </p:nvSpPr>
        <p:spPr>
          <a:xfrm>
            <a:off x="425618" y="787471"/>
            <a:ext cx="8355525" cy="5401480"/>
          </a:xfrm>
          <a:prstGeom prst="rect">
            <a:avLst/>
          </a:prstGeom>
          <a:noFill/>
        </p:spPr>
        <p:txBody>
          <a:bodyPr wrap="square" rtlCol="0">
            <a:spAutoFit/>
          </a:bodyPr>
          <a:lstStyle/>
          <a:p>
            <a:pPr>
              <a:lnSpc>
                <a:spcPct val="120000"/>
              </a:lnSpc>
            </a:pPr>
            <a:r>
              <a:rPr lang="en-US" dirty="0" smtClean="0">
                <a:solidFill>
                  <a:prstClr val="black"/>
                </a:solidFill>
                <a:latin typeface="Avenir Medium"/>
                <a:cs typeface="Avenir Medium"/>
              </a:rPr>
              <a:t>The</a:t>
            </a:r>
            <a:r>
              <a:rPr lang="en-US" dirty="0" smtClean="0">
                <a:solidFill>
                  <a:prstClr val="black"/>
                </a:solidFill>
                <a:latin typeface="Arial Black"/>
                <a:cs typeface="Arial Black"/>
              </a:rPr>
              <a:t> PSB </a:t>
            </a:r>
            <a:r>
              <a:rPr lang="en-US" dirty="0" smtClean="0">
                <a:solidFill>
                  <a:prstClr val="black"/>
                </a:solidFill>
                <a:latin typeface="Avenir Medium"/>
                <a:cs typeface="Avenir Medium"/>
              </a:rPr>
              <a:t>regulates all electric generators in Vermont under Act 248, a variant of Act 250. The 248 permit is also known as a ‘</a:t>
            </a:r>
            <a:r>
              <a:rPr lang="en-US" dirty="0" smtClean="0">
                <a:solidFill>
                  <a:prstClr val="black"/>
                </a:solidFill>
                <a:latin typeface="Arial Black"/>
                <a:cs typeface="Arial Black"/>
              </a:rPr>
              <a:t>Certificate of Public Good</a:t>
            </a:r>
            <a:r>
              <a:rPr lang="en-US" dirty="0" smtClean="0">
                <a:solidFill>
                  <a:prstClr val="black"/>
                </a:solidFill>
                <a:latin typeface="Avenir Medium"/>
                <a:cs typeface="Avenir Medium"/>
              </a:rPr>
              <a:t>’.</a:t>
            </a:r>
            <a:r>
              <a:rPr lang="en-US" dirty="0">
                <a:solidFill>
                  <a:prstClr val="black"/>
                </a:solidFill>
                <a:latin typeface="Avenir Medium"/>
                <a:cs typeface="Avenir Medium"/>
              </a:rPr>
              <a:t> </a:t>
            </a:r>
            <a:endParaRPr lang="en-US" dirty="0" smtClean="0">
              <a:solidFill>
                <a:prstClr val="black"/>
              </a:solidFill>
              <a:latin typeface="Avenir Medium"/>
              <a:cs typeface="Avenir Medium"/>
            </a:endParaRPr>
          </a:p>
          <a:p>
            <a:pPr>
              <a:lnSpc>
                <a:spcPct val="120000"/>
              </a:lnSpc>
            </a:pPr>
            <a:endParaRPr lang="en-US" sz="800" dirty="0">
              <a:solidFill>
                <a:prstClr val="black"/>
              </a:solidFill>
              <a:latin typeface="Avenir Medium"/>
              <a:cs typeface="Avenir Medium"/>
            </a:endParaRPr>
          </a:p>
          <a:p>
            <a:pPr>
              <a:lnSpc>
                <a:spcPct val="120000"/>
              </a:lnSpc>
            </a:pPr>
            <a:r>
              <a:rPr lang="en-US" dirty="0" smtClean="0">
                <a:solidFill>
                  <a:prstClr val="black"/>
                </a:solidFill>
                <a:latin typeface="Avenir Medium"/>
                <a:cs typeface="Avenir Medium"/>
              </a:rPr>
              <a:t>The college and its law firm did not have experience with this permit and could have done a better job with the application. As a result, the application stalled &amp; was held up over several issues, particularly:</a:t>
            </a:r>
          </a:p>
          <a:p>
            <a:pPr marL="742950" lvl="1" indent="-285750">
              <a:lnSpc>
                <a:spcPct val="120000"/>
              </a:lnSpc>
              <a:buFont typeface="Arial"/>
              <a:buChar char="•"/>
            </a:pPr>
            <a:r>
              <a:rPr lang="en-US" dirty="0" smtClean="0">
                <a:solidFill>
                  <a:prstClr val="black"/>
                </a:solidFill>
                <a:latin typeface="Avenir Medium"/>
                <a:cs typeface="Avenir Medium"/>
              </a:rPr>
              <a:t>The effluent pond; and</a:t>
            </a:r>
          </a:p>
          <a:p>
            <a:pPr marL="742950" lvl="1" indent="-285750">
              <a:lnSpc>
                <a:spcPct val="120000"/>
              </a:lnSpc>
              <a:buFont typeface="Arial"/>
              <a:buChar char="•"/>
            </a:pPr>
            <a:r>
              <a:rPr lang="en-US" dirty="0" smtClean="0">
                <a:solidFill>
                  <a:prstClr val="black"/>
                </a:solidFill>
                <a:latin typeface="Avenir Medium"/>
                <a:cs typeface="Avenir Medium"/>
              </a:rPr>
              <a:t>The </a:t>
            </a:r>
            <a:r>
              <a:rPr lang="en-US" dirty="0" err="1" smtClean="0">
                <a:solidFill>
                  <a:prstClr val="black"/>
                </a:solidFill>
                <a:latin typeface="Avenir Medium"/>
                <a:cs typeface="Avenir Medium"/>
              </a:rPr>
              <a:t>cNMP</a:t>
            </a:r>
            <a:r>
              <a:rPr lang="en-US" dirty="0" smtClean="0">
                <a:solidFill>
                  <a:prstClr val="black"/>
                </a:solidFill>
                <a:latin typeface="Avenir Medium"/>
                <a:cs typeface="Avenir Medium"/>
              </a:rPr>
              <a:t>.</a:t>
            </a:r>
          </a:p>
          <a:p>
            <a:pPr lvl="1">
              <a:lnSpc>
                <a:spcPct val="120000"/>
              </a:lnSpc>
            </a:pPr>
            <a:endParaRPr lang="en-US" sz="1000" dirty="0" smtClean="0">
              <a:solidFill>
                <a:prstClr val="black"/>
              </a:solidFill>
              <a:latin typeface="Avenir Medium"/>
              <a:cs typeface="Avenir Medium"/>
            </a:endParaRPr>
          </a:p>
          <a:p>
            <a:pPr>
              <a:lnSpc>
                <a:spcPct val="120000"/>
              </a:lnSpc>
            </a:pPr>
            <a:r>
              <a:rPr lang="en-US" dirty="0" smtClean="0">
                <a:solidFill>
                  <a:prstClr val="black"/>
                </a:solidFill>
                <a:latin typeface="Avenir Medium"/>
                <a:cs typeface="Avenir Medium"/>
              </a:rPr>
              <a:t>This led to frayed nerves, as the college had already purchased the </a:t>
            </a:r>
            <a:r>
              <a:rPr lang="en-US" dirty="0" err="1" smtClean="0">
                <a:solidFill>
                  <a:prstClr val="black"/>
                </a:solidFill>
                <a:latin typeface="Avenir Medium"/>
                <a:cs typeface="Avenir Medium"/>
              </a:rPr>
              <a:t>genset</a:t>
            </a:r>
            <a:r>
              <a:rPr lang="en-US" dirty="0" smtClean="0">
                <a:solidFill>
                  <a:prstClr val="black"/>
                </a:solidFill>
                <a:latin typeface="Avenir Medium"/>
                <a:cs typeface="Avenir Medium"/>
              </a:rPr>
              <a:t> because it had to be ordered well in advance of delivery.</a:t>
            </a:r>
          </a:p>
          <a:p>
            <a:pPr marL="285750" indent="-285750">
              <a:lnSpc>
                <a:spcPct val="120000"/>
              </a:lnSpc>
              <a:buFont typeface="Arial"/>
              <a:buChar char="•"/>
            </a:pPr>
            <a:r>
              <a:rPr lang="en-US" dirty="0" smtClean="0">
                <a:solidFill>
                  <a:prstClr val="black"/>
                </a:solidFill>
                <a:latin typeface="Avenir Medium"/>
                <a:cs typeface="Avenir Medium"/>
              </a:rPr>
              <a:t>Permit approval required </a:t>
            </a:r>
            <a:r>
              <a:rPr lang="en-US" u="sng" dirty="0" smtClean="0">
                <a:solidFill>
                  <a:prstClr val="black"/>
                </a:solidFill>
                <a:latin typeface="Avenir Medium"/>
                <a:cs typeface="Avenir Medium"/>
              </a:rPr>
              <a:t>2-years</a:t>
            </a:r>
            <a:r>
              <a:rPr lang="en-US" dirty="0" smtClean="0">
                <a:solidFill>
                  <a:prstClr val="black"/>
                </a:solidFill>
                <a:latin typeface="Avenir Medium"/>
                <a:cs typeface="Avenir Medium"/>
              </a:rPr>
              <a:t>   (CPG issued in April 2013), causing a one-year construction delay.</a:t>
            </a:r>
            <a:endParaRPr lang="en-US" dirty="0">
              <a:solidFill>
                <a:prstClr val="black"/>
              </a:solidFill>
              <a:latin typeface="Avenir Medium"/>
              <a:cs typeface="Avenir Medium"/>
            </a:endParaRPr>
          </a:p>
          <a:p>
            <a:pPr marL="285750" indent="-285750">
              <a:lnSpc>
                <a:spcPct val="120000"/>
              </a:lnSpc>
              <a:buFont typeface="Arial"/>
              <a:buChar char="•"/>
            </a:pPr>
            <a:r>
              <a:rPr lang="en-US" dirty="0" smtClean="0">
                <a:solidFill>
                  <a:prstClr val="black"/>
                </a:solidFill>
                <a:latin typeface="Avenir Medium"/>
                <a:cs typeface="Avenir Medium"/>
              </a:rPr>
              <a:t>Legal costs ballooned from the $25K estimate to &gt;$100K.</a:t>
            </a:r>
          </a:p>
          <a:p>
            <a:pPr marL="285750" indent="-285750">
              <a:lnSpc>
                <a:spcPct val="120000"/>
              </a:lnSpc>
              <a:buFont typeface="Arial"/>
              <a:buChar char="•"/>
            </a:pPr>
            <a:r>
              <a:rPr lang="en-US" dirty="0">
                <a:solidFill>
                  <a:prstClr val="black"/>
                </a:solidFill>
                <a:latin typeface="Avenir Medium"/>
                <a:cs typeface="Avenir Medium"/>
              </a:rPr>
              <a:t>T</a:t>
            </a:r>
            <a:r>
              <a:rPr lang="en-US" dirty="0" smtClean="0">
                <a:solidFill>
                  <a:prstClr val="black"/>
                </a:solidFill>
                <a:latin typeface="Avenir Medium"/>
                <a:cs typeface="Avenir Medium"/>
              </a:rPr>
              <a:t>he permit was issued with 20 conditions, and many were unrelated to electric generation.</a:t>
            </a:r>
          </a:p>
        </p:txBody>
      </p:sp>
      <p:grpSp>
        <p:nvGrpSpPr>
          <p:cNvPr id="5" name="Group 4"/>
          <p:cNvGrpSpPr/>
          <p:nvPr/>
        </p:nvGrpSpPr>
        <p:grpSpPr>
          <a:xfrm>
            <a:off x="8098116" y="14530"/>
            <a:ext cx="830994" cy="634504"/>
            <a:chOff x="2066934" y="1319924"/>
            <a:chExt cx="3038142" cy="2464745"/>
          </a:xfrm>
        </p:grpSpPr>
        <p:sp>
          <p:nvSpPr>
            <p:cNvPr id="7" name="Oval 6"/>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ardrop 7"/>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252578434"/>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3444579" cy="584776"/>
          </a:xfrm>
          <a:prstGeom prst="rect">
            <a:avLst/>
          </a:prstGeom>
          <a:noFill/>
        </p:spPr>
        <p:txBody>
          <a:bodyPr wrap="none" rtlCol="0">
            <a:spAutoFit/>
          </a:bodyPr>
          <a:lstStyle/>
          <a:p>
            <a:pPr defTabSz="914400"/>
            <a:r>
              <a:rPr lang="en-US" sz="3200" dirty="0" smtClean="0">
                <a:solidFill>
                  <a:prstClr val="white"/>
                </a:solidFill>
                <a:latin typeface="Avenir Heavy"/>
                <a:cs typeface="Avenir Heavy"/>
              </a:rPr>
              <a:t>Saved by Act 88!</a:t>
            </a:r>
            <a:endParaRPr lang="en-US" sz="3200" dirty="0">
              <a:solidFill>
                <a:prstClr val="white"/>
              </a:solidFill>
              <a:latin typeface="Avenir Heavy"/>
              <a:cs typeface="Avenir Heavy"/>
            </a:endParaRPr>
          </a:p>
        </p:txBody>
      </p:sp>
      <p:sp>
        <p:nvSpPr>
          <p:cNvPr id="6" name="TextBox 5"/>
          <p:cNvSpPr txBox="1"/>
          <p:nvPr/>
        </p:nvSpPr>
        <p:spPr>
          <a:xfrm>
            <a:off x="425618" y="787471"/>
            <a:ext cx="8355525" cy="2742290"/>
          </a:xfrm>
          <a:prstGeom prst="rect">
            <a:avLst/>
          </a:prstGeom>
          <a:noFill/>
        </p:spPr>
        <p:txBody>
          <a:bodyPr wrap="square" rtlCol="0">
            <a:spAutoFit/>
          </a:bodyPr>
          <a:lstStyle/>
          <a:p>
            <a:pPr>
              <a:lnSpc>
                <a:spcPct val="120000"/>
              </a:lnSpc>
            </a:pPr>
            <a:r>
              <a:rPr lang="en-US" dirty="0" smtClean="0">
                <a:solidFill>
                  <a:prstClr val="black"/>
                </a:solidFill>
                <a:latin typeface="Avenir Medium"/>
                <a:cs typeface="Avenir Medium"/>
              </a:rPr>
              <a:t>In July of 2013, the Vermont Legislature passed </a:t>
            </a:r>
            <a:r>
              <a:rPr lang="en-US" dirty="0" smtClean="0">
                <a:solidFill>
                  <a:prstClr val="black"/>
                </a:solidFill>
                <a:latin typeface="Arial Black"/>
                <a:cs typeface="Arial Black"/>
              </a:rPr>
              <a:t>Act 88</a:t>
            </a:r>
            <a:r>
              <a:rPr lang="en-US" dirty="0" smtClean="0">
                <a:solidFill>
                  <a:prstClr val="black"/>
                </a:solidFill>
                <a:latin typeface="Avenir Medium"/>
                <a:cs typeface="Avenir Medium"/>
              </a:rPr>
              <a:t>. This new legislation retroactively limited the scope of the Certificate of Public Good to regulation of electric generation. </a:t>
            </a:r>
          </a:p>
          <a:p>
            <a:pPr>
              <a:lnSpc>
                <a:spcPct val="120000"/>
              </a:lnSpc>
            </a:pPr>
            <a:endParaRPr lang="en-US" dirty="0">
              <a:solidFill>
                <a:prstClr val="black"/>
              </a:solidFill>
              <a:latin typeface="Avenir Medium"/>
              <a:cs typeface="Avenir Medium"/>
            </a:endParaRPr>
          </a:p>
          <a:p>
            <a:pPr>
              <a:lnSpc>
                <a:spcPct val="120000"/>
              </a:lnSpc>
            </a:pPr>
            <a:r>
              <a:rPr lang="en-US" dirty="0" smtClean="0">
                <a:solidFill>
                  <a:prstClr val="black"/>
                </a:solidFill>
                <a:latin typeface="Avenir Medium"/>
                <a:cs typeface="Avenir Medium"/>
              </a:rPr>
              <a:t>Regulation of farm issues, manure management, nutrient management, green house gas generation </a:t>
            </a:r>
            <a:r>
              <a:rPr lang="en-US" dirty="0" err="1" smtClean="0">
                <a:solidFill>
                  <a:prstClr val="black"/>
                </a:solidFill>
                <a:latin typeface="Avenir Medium"/>
                <a:cs typeface="Avenir Medium"/>
              </a:rPr>
              <a:t>etc</a:t>
            </a:r>
            <a:r>
              <a:rPr lang="en-US" dirty="0" smtClean="0">
                <a:solidFill>
                  <a:prstClr val="black"/>
                </a:solidFill>
                <a:latin typeface="Avenir Medium"/>
                <a:cs typeface="Avenir Medium"/>
              </a:rPr>
              <a:t>, was returned to the state agencies concerned with those matters. Thus, Act 88 clarified regulatory responsibility and authority and reporting for permit holders.</a:t>
            </a:r>
          </a:p>
        </p:txBody>
      </p:sp>
      <p:grpSp>
        <p:nvGrpSpPr>
          <p:cNvPr id="5" name="Group 4"/>
          <p:cNvGrpSpPr/>
          <p:nvPr/>
        </p:nvGrpSpPr>
        <p:grpSpPr>
          <a:xfrm>
            <a:off x="8098116" y="14530"/>
            <a:ext cx="830994" cy="634504"/>
            <a:chOff x="2066934" y="1319924"/>
            <a:chExt cx="3038142" cy="2464745"/>
          </a:xfrm>
        </p:grpSpPr>
        <p:sp>
          <p:nvSpPr>
            <p:cNvPr id="7" name="Oval 6"/>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ardrop 7"/>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80911575"/>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5229655" cy="584776"/>
          </a:xfrm>
          <a:prstGeom prst="rect">
            <a:avLst/>
          </a:prstGeom>
          <a:noFill/>
        </p:spPr>
        <p:txBody>
          <a:bodyPr wrap="none" rtlCol="0">
            <a:spAutoFit/>
          </a:bodyPr>
          <a:lstStyle/>
          <a:p>
            <a:pPr defTabSz="914400"/>
            <a:r>
              <a:rPr lang="en-US" sz="3200" dirty="0" smtClean="0">
                <a:solidFill>
                  <a:prstClr val="white"/>
                </a:solidFill>
                <a:latin typeface="Avenir Heavy"/>
                <a:cs typeface="Avenir Heavy"/>
              </a:rPr>
              <a:t>Vermont AAFM and NRCS</a:t>
            </a:r>
            <a:endParaRPr lang="en-US" sz="3200" dirty="0">
              <a:solidFill>
                <a:prstClr val="white"/>
              </a:solidFill>
              <a:latin typeface="Avenir Heavy"/>
              <a:cs typeface="Avenir Heavy"/>
            </a:endParaRPr>
          </a:p>
        </p:txBody>
      </p:sp>
      <p:sp>
        <p:nvSpPr>
          <p:cNvPr id="6" name="TextBox 5"/>
          <p:cNvSpPr txBox="1"/>
          <p:nvPr/>
        </p:nvSpPr>
        <p:spPr>
          <a:xfrm>
            <a:off x="425618" y="787471"/>
            <a:ext cx="8391811" cy="5179881"/>
          </a:xfrm>
          <a:prstGeom prst="rect">
            <a:avLst/>
          </a:prstGeom>
          <a:noFill/>
        </p:spPr>
        <p:txBody>
          <a:bodyPr wrap="square" rtlCol="0">
            <a:spAutoFit/>
          </a:bodyPr>
          <a:lstStyle/>
          <a:p>
            <a:pPr>
              <a:lnSpc>
                <a:spcPct val="120000"/>
              </a:lnSpc>
            </a:pPr>
            <a:r>
              <a:rPr lang="en-US" dirty="0" smtClean="0">
                <a:solidFill>
                  <a:prstClr val="black"/>
                </a:solidFill>
                <a:latin typeface="Avenir Medium"/>
                <a:cs typeface="Avenir Medium"/>
              </a:rPr>
              <a:t>The </a:t>
            </a:r>
            <a:r>
              <a:rPr lang="en-US" dirty="0" smtClean="0">
                <a:solidFill>
                  <a:prstClr val="black"/>
                </a:solidFill>
                <a:latin typeface="Arial Black"/>
                <a:cs typeface="Arial Black"/>
              </a:rPr>
              <a:t>Agency of Agriculture, Food and Markets </a:t>
            </a:r>
            <a:r>
              <a:rPr lang="en-US" dirty="0" smtClean="0">
                <a:solidFill>
                  <a:prstClr val="black"/>
                </a:solidFill>
                <a:latin typeface="Avenir Medium"/>
                <a:cs typeface="Avenir Medium"/>
              </a:rPr>
              <a:t>the department of Vermont’s executive branch of government that regulates farming, food production and sale.</a:t>
            </a:r>
          </a:p>
          <a:p>
            <a:pPr>
              <a:lnSpc>
                <a:spcPct val="120000"/>
              </a:lnSpc>
            </a:pPr>
            <a:endParaRPr lang="en-US" sz="800" dirty="0" smtClean="0">
              <a:solidFill>
                <a:prstClr val="black"/>
              </a:solidFill>
              <a:latin typeface="Avenir Medium"/>
              <a:cs typeface="Avenir Medium"/>
            </a:endParaRPr>
          </a:p>
          <a:p>
            <a:pPr>
              <a:lnSpc>
                <a:spcPct val="120000"/>
              </a:lnSpc>
            </a:pPr>
            <a:r>
              <a:rPr lang="en-US" dirty="0" smtClean="0">
                <a:solidFill>
                  <a:prstClr val="black"/>
                </a:solidFill>
                <a:latin typeface="Avenir Medium"/>
                <a:cs typeface="Avenir Medium"/>
              </a:rPr>
              <a:t>The </a:t>
            </a:r>
            <a:r>
              <a:rPr lang="en-US" dirty="0" smtClean="0">
                <a:solidFill>
                  <a:prstClr val="black"/>
                </a:solidFill>
                <a:latin typeface="Arial Black"/>
                <a:cs typeface="Arial Black"/>
              </a:rPr>
              <a:t>Natural Resource Conservation Service </a:t>
            </a:r>
            <a:r>
              <a:rPr lang="en-US" dirty="0" smtClean="0">
                <a:solidFill>
                  <a:prstClr val="black"/>
                </a:solidFill>
                <a:latin typeface="Avenir Medium"/>
                <a:cs typeface="Avenir Medium"/>
              </a:rPr>
              <a:t>(NRCS) is part of the federal United States Department of Agriculture (USDA). NRCS has offices in each of the fifty states and those local offices support local agriculture and state departments of agriculture.</a:t>
            </a:r>
            <a:endParaRPr lang="en-US" dirty="0">
              <a:solidFill>
                <a:prstClr val="black"/>
              </a:solidFill>
              <a:latin typeface="Avenir Medium"/>
              <a:cs typeface="Avenir Medium"/>
            </a:endParaRPr>
          </a:p>
          <a:p>
            <a:pPr>
              <a:lnSpc>
                <a:spcPct val="120000"/>
              </a:lnSpc>
            </a:pPr>
            <a:endParaRPr lang="en-US" sz="800" dirty="0" smtClean="0">
              <a:solidFill>
                <a:prstClr val="black"/>
              </a:solidFill>
              <a:latin typeface="Avenir Medium"/>
              <a:cs typeface="Avenir Medium"/>
            </a:endParaRPr>
          </a:p>
          <a:p>
            <a:pPr>
              <a:lnSpc>
                <a:spcPct val="120000"/>
              </a:lnSpc>
            </a:pPr>
            <a:r>
              <a:rPr lang="en-US" dirty="0" smtClean="0">
                <a:solidFill>
                  <a:prstClr val="black"/>
                </a:solidFill>
                <a:latin typeface="Arial Black"/>
                <a:cs typeface="Arial Black"/>
              </a:rPr>
              <a:t>Medium Farm Operations </a:t>
            </a:r>
            <a:r>
              <a:rPr lang="en-US" dirty="0" smtClean="0">
                <a:solidFill>
                  <a:prstClr val="black"/>
                </a:solidFill>
                <a:latin typeface="Avenir Medium"/>
                <a:cs typeface="Avenir Medium"/>
              </a:rPr>
              <a:t>(MFO) are those farms with 200 – 699 mature dairy cows. The college farmstead and the </a:t>
            </a:r>
            <a:r>
              <a:rPr lang="en-US" dirty="0" err="1" smtClean="0">
                <a:solidFill>
                  <a:prstClr val="black"/>
                </a:solidFill>
                <a:latin typeface="Avenir Medium"/>
                <a:cs typeface="Avenir Medium"/>
              </a:rPr>
              <a:t>Abdie</a:t>
            </a:r>
            <a:r>
              <a:rPr lang="en-US" dirty="0" smtClean="0">
                <a:solidFill>
                  <a:prstClr val="black"/>
                </a:solidFill>
                <a:latin typeface="Avenir Medium"/>
                <a:cs typeface="Avenir Medium"/>
              </a:rPr>
              <a:t> herd, combined, have 160 mature cows. But, the construction of the AD plant requires us to operate as an MFO. MFOs must use comply with two practices.</a:t>
            </a:r>
          </a:p>
          <a:p>
            <a:pPr marL="525463" lvl="1" indent="-285750">
              <a:lnSpc>
                <a:spcPct val="120000"/>
              </a:lnSpc>
              <a:buFont typeface="Arial"/>
              <a:buChar char="•"/>
            </a:pPr>
            <a:r>
              <a:rPr lang="en-US" dirty="0" smtClean="0">
                <a:solidFill>
                  <a:prstClr val="black"/>
                </a:solidFill>
                <a:latin typeface="Arial Black"/>
                <a:cs typeface="Arial Black"/>
              </a:rPr>
              <a:t>Comprehensive nutrient management plans </a:t>
            </a:r>
            <a:r>
              <a:rPr lang="en-US" dirty="0" smtClean="0">
                <a:solidFill>
                  <a:prstClr val="black"/>
                </a:solidFill>
                <a:latin typeface="Avenir Medium"/>
                <a:cs typeface="Avenir Medium"/>
              </a:rPr>
              <a:t>(CNMPs)  [code 509]</a:t>
            </a:r>
          </a:p>
          <a:p>
            <a:pPr marL="525463" lvl="1" indent="-285750">
              <a:lnSpc>
                <a:spcPct val="120000"/>
              </a:lnSpc>
              <a:buFont typeface="Arial"/>
              <a:buChar char="•"/>
            </a:pPr>
            <a:r>
              <a:rPr lang="en-US" dirty="0" smtClean="0">
                <a:solidFill>
                  <a:prstClr val="black"/>
                </a:solidFill>
                <a:latin typeface="Arial Black"/>
                <a:cs typeface="Arial Black"/>
              </a:rPr>
              <a:t>Best management practices </a:t>
            </a:r>
            <a:r>
              <a:rPr lang="en-US" dirty="0" smtClean="0">
                <a:solidFill>
                  <a:prstClr val="black"/>
                </a:solidFill>
                <a:latin typeface="Avenir Medium"/>
                <a:cs typeface="Avenir Medium"/>
              </a:rPr>
              <a:t>(BMPs)  [code 309/313]</a:t>
            </a:r>
          </a:p>
          <a:p>
            <a:pPr>
              <a:lnSpc>
                <a:spcPct val="120000"/>
              </a:lnSpc>
            </a:pPr>
            <a:endParaRPr lang="en-US" sz="800" dirty="0" smtClean="0">
              <a:solidFill>
                <a:prstClr val="black"/>
              </a:solidFill>
              <a:latin typeface="Avenir Medium"/>
              <a:cs typeface="Avenir Medium"/>
            </a:endParaRPr>
          </a:p>
          <a:p>
            <a:pPr>
              <a:lnSpc>
                <a:spcPct val="120000"/>
              </a:lnSpc>
            </a:pPr>
            <a:r>
              <a:rPr lang="en-US" dirty="0" smtClean="0">
                <a:solidFill>
                  <a:prstClr val="black"/>
                </a:solidFill>
                <a:latin typeface="Avenir Medium"/>
                <a:cs typeface="Avenir Medium"/>
              </a:rPr>
              <a:t>Both require annual reporting and updating.</a:t>
            </a:r>
          </a:p>
        </p:txBody>
      </p:sp>
      <p:grpSp>
        <p:nvGrpSpPr>
          <p:cNvPr id="5" name="Group 4"/>
          <p:cNvGrpSpPr/>
          <p:nvPr/>
        </p:nvGrpSpPr>
        <p:grpSpPr>
          <a:xfrm>
            <a:off x="8098116" y="14530"/>
            <a:ext cx="830994" cy="634504"/>
            <a:chOff x="2066934" y="1319924"/>
            <a:chExt cx="3038142" cy="2464745"/>
          </a:xfrm>
        </p:grpSpPr>
        <p:sp>
          <p:nvSpPr>
            <p:cNvPr id="7" name="Oval 6"/>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ardrop 7"/>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317499545"/>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3080590" cy="584776"/>
          </a:xfrm>
          <a:prstGeom prst="rect">
            <a:avLst/>
          </a:prstGeom>
          <a:noFill/>
        </p:spPr>
        <p:txBody>
          <a:bodyPr wrap="none" rtlCol="0">
            <a:spAutoFit/>
          </a:bodyPr>
          <a:lstStyle/>
          <a:p>
            <a:pPr defTabSz="914400"/>
            <a:r>
              <a:rPr lang="en-US" sz="3200" dirty="0" smtClean="0">
                <a:solidFill>
                  <a:prstClr val="white"/>
                </a:solidFill>
                <a:latin typeface="Avenir Heavy"/>
                <a:cs typeface="Avenir Heavy"/>
              </a:rPr>
              <a:t>MFO reporting</a:t>
            </a:r>
            <a:endParaRPr lang="en-US" sz="3200" dirty="0">
              <a:solidFill>
                <a:prstClr val="white"/>
              </a:solidFill>
              <a:latin typeface="Avenir Heavy"/>
              <a:cs typeface="Avenir Heavy"/>
            </a:endParaRPr>
          </a:p>
        </p:txBody>
      </p:sp>
      <p:sp>
        <p:nvSpPr>
          <p:cNvPr id="6" name="TextBox 5"/>
          <p:cNvSpPr txBox="1"/>
          <p:nvPr/>
        </p:nvSpPr>
        <p:spPr>
          <a:xfrm>
            <a:off x="425618" y="787471"/>
            <a:ext cx="8391811" cy="5189113"/>
          </a:xfrm>
          <a:prstGeom prst="rect">
            <a:avLst/>
          </a:prstGeom>
          <a:noFill/>
        </p:spPr>
        <p:txBody>
          <a:bodyPr wrap="square" rtlCol="0">
            <a:spAutoFit/>
          </a:bodyPr>
          <a:lstStyle/>
          <a:p>
            <a:pPr>
              <a:lnSpc>
                <a:spcPct val="120000"/>
              </a:lnSpc>
            </a:pPr>
            <a:r>
              <a:rPr lang="en-US" dirty="0" smtClean="0">
                <a:solidFill>
                  <a:prstClr val="black"/>
                </a:solidFill>
                <a:latin typeface="Avenir Medium"/>
                <a:cs typeface="Avenir Medium"/>
              </a:rPr>
              <a:t>The 2012 MFO reporting form requires pretty basic information for the last 12-month period.</a:t>
            </a:r>
          </a:p>
          <a:p>
            <a:pPr marL="285750" indent="-285750">
              <a:lnSpc>
                <a:spcPct val="150000"/>
              </a:lnSpc>
              <a:buFont typeface="Arial"/>
              <a:buChar char="•"/>
            </a:pPr>
            <a:r>
              <a:rPr lang="en-US" dirty="0" smtClean="0">
                <a:solidFill>
                  <a:prstClr val="black"/>
                </a:solidFill>
                <a:latin typeface="Avenir Medium"/>
                <a:cs typeface="Avenir Medium"/>
              </a:rPr>
              <a:t>Number of animals of each type</a:t>
            </a:r>
          </a:p>
          <a:p>
            <a:pPr marL="285750" indent="-285750">
              <a:lnSpc>
                <a:spcPct val="150000"/>
              </a:lnSpc>
              <a:buFont typeface="Arial"/>
              <a:buChar char="•"/>
            </a:pPr>
            <a:r>
              <a:rPr lang="en-US" dirty="0" smtClean="0">
                <a:solidFill>
                  <a:prstClr val="black"/>
                </a:solidFill>
                <a:latin typeface="Avenir Medium"/>
                <a:cs typeface="Avenir Medium"/>
              </a:rPr>
              <a:t>Volume of “manure or waste” in gallons and / or tons</a:t>
            </a:r>
          </a:p>
          <a:p>
            <a:pPr marL="285750" indent="-285750">
              <a:lnSpc>
                <a:spcPct val="150000"/>
              </a:lnSpc>
              <a:buFont typeface="Arial"/>
              <a:buChar char="•"/>
            </a:pPr>
            <a:r>
              <a:rPr lang="en-US" dirty="0" smtClean="0">
                <a:solidFill>
                  <a:prstClr val="black"/>
                </a:solidFill>
                <a:latin typeface="Avenir Medium"/>
                <a:cs typeface="Avenir Medium"/>
              </a:rPr>
              <a:t> Acres in the NMP</a:t>
            </a:r>
          </a:p>
          <a:p>
            <a:pPr marL="285750" indent="-285750">
              <a:lnSpc>
                <a:spcPct val="150000"/>
              </a:lnSpc>
              <a:buFont typeface="Arial"/>
              <a:buChar char="•"/>
            </a:pPr>
            <a:r>
              <a:rPr lang="en-US" dirty="0" smtClean="0">
                <a:solidFill>
                  <a:prstClr val="black"/>
                </a:solidFill>
                <a:latin typeface="Avenir Medium"/>
                <a:cs typeface="Avenir Medium"/>
              </a:rPr>
              <a:t>Acres spread during the last 12 months</a:t>
            </a:r>
          </a:p>
          <a:p>
            <a:pPr marL="285750" indent="-285750">
              <a:lnSpc>
                <a:spcPct val="150000"/>
              </a:lnSpc>
              <a:buFont typeface="Arial"/>
              <a:buChar char="•"/>
            </a:pPr>
            <a:r>
              <a:rPr lang="en-US" dirty="0" smtClean="0">
                <a:solidFill>
                  <a:prstClr val="black"/>
                </a:solidFill>
                <a:latin typeface="Avenir Medium"/>
                <a:cs typeface="Avenir Medium"/>
              </a:rPr>
              <a:t>Summary of (accidental) discharges</a:t>
            </a:r>
          </a:p>
          <a:p>
            <a:pPr marL="285750" indent="-285750">
              <a:lnSpc>
                <a:spcPct val="150000"/>
              </a:lnSpc>
              <a:buFont typeface="Arial"/>
              <a:buChar char="•"/>
            </a:pPr>
            <a:r>
              <a:rPr lang="en-US" dirty="0" smtClean="0">
                <a:solidFill>
                  <a:prstClr val="black"/>
                </a:solidFill>
                <a:latin typeface="Avenir Medium"/>
                <a:cs typeface="Avenir Medium"/>
              </a:rPr>
              <a:t>Status of the NMP</a:t>
            </a:r>
          </a:p>
          <a:p>
            <a:pPr marL="285750" indent="-285750">
              <a:lnSpc>
                <a:spcPct val="150000"/>
              </a:lnSpc>
              <a:buFont typeface="Arial"/>
              <a:buChar char="•"/>
            </a:pPr>
            <a:r>
              <a:rPr lang="en-US" dirty="0" smtClean="0">
                <a:solidFill>
                  <a:prstClr val="black"/>
                </a:solidFill>
                <a:latin typeface="Avenir Medium"/>
                <a:cs typeface="Avenir Medium"/>
              </a:rPr>
              <a:t>Preparer of the NMP</a:t>
            </a:r>
          </a:p>
          <a:p>
            <a:pPr>
              <a:lnSpc>
                <a:spcPct val="150000"/>
              </a:lnSpc>
            </a:pPr>
            <a:endParaRPr lang="en-US" sz="1000" dirty="0">
              <a:solidFill>
                <a:prstClr val="black"/>
              </a:solidFill>
              <a:latin typeface="Avenir Medium"/>
              <a:cs typeface="Avenir Medium"/>
            </a:endParaRPr>
          </a:p>
          <a:p>
            <a:r>
              <a:rPr lang="en-US" dirty="0" smtClean="0">
                <a:solidFill>
                  <a:prstClr val="black"/>
                </a:solidFill>
                <a:latin typeface="Avenir Medium"/>
                <a:cs typeface="Avenir Medium"/>
              </a:rPr>
              <a:t>The term “manure or waste” is not very specific, but conversations with VAAFM make it clear that this means total volume of all on-farm and off-farm feedstock handled, managed and / or spread by the MFO. For Vermont Tech, this means anything used as digester feedstock.</a:t>
            </a:r>
          </a:p>
        </p:txBody>
      </p:sp>
      <p:grpSp>
        <p:nvGrpSpPr>
          <p:cNvPr id="5" name="Group 4"/>
          <p:cNvGrpSpPr/>
          <p:nvPr/>
        </p:nvGrpSpPr>
        <p:grpSpPr>
          <a:xfrm>
            <a:off x="8098116" y="14530"/>
            <a:ext cx="830994" cy="634504"/>
            <a:chOff x="2066934" y="1319924"/>
            <a:chExt cx="3038142" cy="2464745"/>
          </a:xfrm>
        </p:grpSpPr>
        <p:sp>
          <p:nvSpPr>
            <p:cNvPr id="7" name="Oval 6"/>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ardrop 7"/>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48427860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6917453" cy="584776"/>
          </a:xfrm>
          <a:prstGeom prst="rect">
            <a:avLst/>
          </a:prstGeom>
          <a:noFill/>
        </p:spPr>
        <p:txBody>
          <a:bodyPr wrap="none" rtlCol="0">
            <a:spAutoFit/>
          </a:bodyPr>
          <a:lstStyle/>
          <a:p>
            <a:pPr defTabSz="914400"/>
            <a:r>
              <a:rPr lang="en-US" sz="3200" dirty="0" smtClean="0">
                <a:solidFill>
                  <a:prstClr val="white"/>
                </a:solidFill>
                <a:latin typeface="Avenir Heavy"/>
                <a:cs typeface="Avenir Heavy"/>
              </a:rPr>
              <a:t>Federal regulation: NRCS codes (1)</a:t>
            </a:r>
            <a:endParaRPr lang="en-US" sz="3200" dirty="0">
              <a:solidFill>
                <a:prstClr val="white"/>
              </a:solidFill>
              <a:latin typeface="Avenir Heavy"/>
              <a:cs typeface="Avenir Heavy"/>
            </a:endParaRPr>
          </a:p>
        </p:txBody>
      </p:sp>
      <p:sp>
        <p:nvSpPr>
          <p:cNvPr id="6" name="TextBox 5"/>
          <p:cNvSpPr txBox="1"/>
          <p:nvPr/>
        </p:nvSpPr>
        <p:spPr>
          <a:xfrm>
            <a:off x="425618" y="787471"/>
            <a:ext cx="8162139" cy="5290681"/>
          </a:xfrm>
          <a:prstGeom prst="rect">
            <a:avLst/>
          </a:prstGeom>
          <a:noFill/>
        </p:spPr>
        <p:txBody>
          <a:bodyPr wrap="none" rtlCol="0">
            <a:spAutoFit/>
          </a:bodyPr>
          <a:lstStyle/>
          <a:p>
            <a:pPr>
              <a:lnSpc>
                <a:spcPct val="120000"/>
              </a:lnSpc>
            </a:pPr>
            <a:r>
              <a:rPr lang="en-US" dirty="0" smtClean="0">
                <a:solidFill>
                  <a:prstClr val="black"/>
                </a:solidFill>
                <a:latin typeface="Avenir Medium"/>
                <a:cs typeface="Avenir Medium"/>
              </a:rPr>
              <a:t>Federal standards often guide the development of state regulations.</a:t>
            </a:r>
          </a:p>
          <a:p>
            <a:pPr>
              <a:lnSpc>
                <a:spcPct val="120000"/>
              </a:lnSpc>
            </a:pPr>
            <a:endParaRPr lang="en-US" sz="1000" dirty="0">
              <a:solidFill>
                <a:prstClr val="black"/>
              </a:solidFill>
              <a:latin typeface="Avenir Medium"/>
              <a:cs typeface="Avenir Medium"/>
            </a:endParaRPr>
          </a:p>
          <a:p>
            <a:pPr>
              <a:lnSpc>
                <a:spcPct val="120000"/>
              </a:lnSpc>
            </a:pPr>
            <a:r>
              <a:rPr lang="en-US" dirty="0" smtClean="0">
                <a:solidFill>
                  <a:prstClr val="black"/>
                </a:solidFill>
                <a:latin typeface="Arial Black"/>
                <a:cs typeface="Arial Black"/>
              </a:rPr>
              <a:t>National Resource Conservation Service (NRCS) </a:t>
            </a:r>
            <a:r>
              <a:rPr lang="en-US" dirty="0" smtClean="0">
                <a:solidFill>
                  <a:prstClr val="black"/>
                </a:solidFill>
                <a:latin typeface="Avenir Medium"/>
                <a:cs typeface="Avenir Medium"/>
              </a:rPr>
              <a:t>provides national </a:t>
            </a:r>
            <a:br>
              <a:rPr lang="en-US" dirty="0" smtClean="0">
                <a:solidFill>
                  <a:prstClr val="black"/>
                </a:solidFill>
                <a:latin typeface="Avenir Medium"/>
                <a:cs typeface="Avenir Medium"/>
              </a:rPr>
            </a:br>
            <a:r>
              <a:rPr lang="en-US" dirty="0" smtClean="0">
                <a:solidFill>
                  <a:prstClr val="black"/>
                </a:solidFill>
                <a:latin typeface="Avenir Medium"/>
                <a:cs typeface="Avenir Medium"/>
              </a:rPr>
              <a:t>standards for design and construction of AD systems.</a:t>
            </a:r>
          </a:p>
          <a:p>
            <a:pPr marL="285750" indent="-285750">
              <a:lnSpc>
                <a:spcPct val="120000"/>
              </a:lnSpc>
              <a:buFont typeface="Arial"/>
              <a:buChar char="•"/>
            </a:pPr>
            <a:r>
              <a:rPr lang="en-US" dirty="0" smtClean="0">
                <a:solidFill>
                  <a:prstClr val="black"/>
                </a:solidFill>
                <a:latin typeface="Avenir Medium"/>
                <a:cs typeface="Avenir Medium"/>
              </a:rPr>
              <a:t>Through NRCS, USDA develops national technical standards called Field</a:t>
            </a:r>
            <a:br>
              <a:rPr lang="en-US" dirty="0" smtClean="0">
                <a:solidFill>
                  <a:prstClr val="black"/>
                </a:solidFill>
                <a:latin typeface="Avenir Medium"/>
                <a:cs typeface="Avenir Medium"/>
              </a:rPr>
            </a:br>
            <a:r>
              <a:rPr lang="en-US" dirty="0" smtClean="0">
                <a:solidFill>
                  <a:prstClr val="black"/>
                </a:solidFill>
                <a:latin typeface="Avenir Medium"/>
                <a:cs typeface="Avenir Medium"/>
              </a:rPr>
              <a:t>Operation Technical Guides (FOTG).</a:t>
            </a:r>
          </a:p>
          <a:p>
            <a:pPr marL="285750" indent="-285750">
              <a:lnSpc>
                <a:spcPct val="120000"/>
              </a:lnSpc>
              <a:buFont typeface="Arial"/>
              <a:buChar char="•"/>
            </a:pPr>
            <a:r>
              <a:rPr lang="en-US" dirty="0" smtClean="0">
                <a:solidFill>
                  <a:prstClr val="black"/>
                </a:solidFill>
                <a:latin typeface="Avenir Medium"/>
                <a:cs typeface="Avenir Medium"/>
              </a:rPr>
              <a:t>States usually adapt and enforce these technical guidelines.</a:t>
            </a:r>
            <a:endParaRPr lang="en-US" dirty="0">
              <a:solidFill>
                <a:prstClr val="black"/>
              </a:solidFill>
              <a:latin typeface="Avenir Medium"/>
              <a:cs typeface="Avenir Medium"/>
            </a:endParaRPr>
          </a:p>
          <a:p>
            <a:pPr>
              <a:lnSpc>
                <a:spcPct val="120000"/>
              </a:lnSpc>
            </a:pPr>
            <a:endParaRPr lang="en-US" sz="1000" dirty="0">
              <a:solidFill>
                <a:prstClr val="black"/>
              </a:solidFill>
              <a:latin typeface="Avenir Medium"/>
              <a:cs typeface="Avenir Medium"/>
            </a:endParaRPr>
          </a:p>
          <a:p>
            <a:pPr>
              <a:lnSpc>
                <a:spcPct val="120000"/>
              </a:lnSpc>
            </a:pPr>
            <a:r>
              <a:rPr lang="en-US" dirty="0" smtClean="0">
                <a:solidFill>
                  <a:prstClr val="black"/>
                </a:solidFill>
                <a:latin typeface="Arial Black"/>
                <a:cs typeface="Arial Black"/>
              </a:rPr>
              <a:t>Anaerobic Digester code 336 </a:t>
            </a:r>
            <a:r>
              <a:rPr lang="en-US" dirty="0" smtClean="0">
                <a:solidFill>
                  <a:prstClr val="black"/>
                </a:solidFill>
                <a:latin typeface="Avenir Medium"/>
                <a:cs typeface="Avenir Medium"/>
              </a:rPr>
              <a:t>outlines AD design criteria.</a:t>
            </a:r>
          </a:p>
          <a:p>
            <a:pPr marL="742950" lvl="1" indent="-285750">
              <a:lnSpc>
                <a:spcPct val="120000"/>
              </a:lnSpc>
              <a:buFont typeface="Arial"/>
              <a:buChar char="•"/>
            </a:pPr>
            <a:r>
              <a:rPr lang="en-US" dirty="0" smtClean="0">
                <a:solidFill>
                  <a:prstClr val="black"/>
                </a:solidFill>
                <a:latin typeface="Avenir Medium"/>
                <a:cs typeface="Avenir Medium"/>
              </a:rPr>
              <a:t>AD design</a:t>
            </a:r>
          </a:p>
          <a:p>
            <a:pPr marL="742950" lvl="1" indent="-285750">
              <a:lnSpc>
                <a:spcPct val="120000"/>
              </a:lnSpc>
              <a:buFont typeface="Arial"/>
              <a:buChar char="•"/>
            </a:pPr>
            <a:r>
              <a:rPr lang="en-US" dirty="0" smtClean="0">
                <a:solidFill>
                  <a:prstClr val="black"/>
                </a:solidFill>
                <a:latin typeface="Avenir Medium"/>
                <a:cs typeface="Avenir Medium"/>
              </a:rPr>
              <a:t>AD operation</a:t>
            </a:r>
          </a:p>
          <a:p>
            <a:pPr marL="742950" lvl="1" indent="-285750">
              <a:lnSpc>
                <a:spcPct val="120000"/>
              </a:lnSpc>
              <a:buFont typeface="Arial"/>
              <a:buChar char="•"/>
            </a:pPr>
            <a:r>
              <a:rPr lang="en-US" dirty="0" smtClean="0">
                <a:solidFill>
                  <a:prstClr val="black"/>
                </a:solidFill>
                <a:latin typeface="Avenir Medium"/>
                <a:cs typeface="Avenir Medium"/>
              </a:rPr>
              <a:t>Waste collection &amp; handling systems</a:t>
            </a:r>
          </a:p>
          <a:p>
            <a:pPr marL="742950" lvl="1" indent="-285750">
              <a:lnSpc>
                <a:spcPct val="120000"/>
              </a:lnSpc>
              <a:buFont typeface="Arial"/>
              <a:buChar char="•"/>
            </a:pPr>
            <a:r>
              <a:rPr lang="en-US" dirty="0" smtClean="0">
                <a:solidFill>
                  <a:prstClr val="black"/>
                </a:solidFill>
                <a:latin typeface="Avenir Medium"/>
                <a:cs typeface="Avenir Medium"/>
              </a:rPr>
              <a:t>Biogas collection and handling systems</a:t>
            </a:r>
          </a:p>
          <a:p>
            <a:pPr marL="742950" lvl="1" indent="-285750">
              <a:lnSpc>
                <a:spcPct val="120000"/>
              </a:lnSpc>
              <a:buFont typeface="Arial"/>
              <a:buChar char="•"/>
            </a:pPr>
            <a:r>
              <a:rPr lang="en-US" dirty="0" smtClean="0">
                <a:solidFill>
                  <a:prstClr val="black"/>
                </a:solidFill>
                <a:latin typeface="Avenir Medium"/>
                <a:cs typeface="Avenir Medium"/>
              </a:rPr>
              <a:t>Compliance standards</a:t>
            </a:r>
          </a:p>
          <a:p>
            <a:pPr marL="742950" lvl="1" indent="-285750">
              <a:lnSpc>
                <a:spcPct val="120000"/>
              </a:lnSpc>
              <a:buFont typeface="Arial"/>
              <a:buChar char="•"/>
            </a:pPr>
            <a:r>
              <a:rPr lang="en-US" dirty="0" smtClean="0">
                <a:solidFill>
                  <a:prstClr val="black"/>
                </a:solidFill>
                <a:latin typeface="Avenir Medium"/>
                <a:cs typeface="Avenir Medium"/>
              </a:rPr>
              <a:t>Safety procedures</a:t>
            </a:r>
          </a:p>
          <a:p>
            <a:pPr lvl="1">
              <a:lnSpc>
                <a:spcPct val="120000"/>
              </a:lnSpc>
            </a:pPr>
            <a:endParaRPr lang="en-US" sz="1000" dirty="0">
              <a:solidFill>
                <a:prstClr val="black"/>
              </a:solidFill>
              <a:latin typeface="Avenir Medium"/>
              <a:cs typeface="Avenir Medium"/>
            </a:endParaRPr>
          </a:p>
          <a:p>
            <a:pPr>
              <a:lnSpc>
                <a:spcPct val="120000"/>
              </a:lnSpc>
            </a:pPr>
            <a:r>
              <a:rPr lang="en-US" dirty="0" smtClean="0">
                <a:solidFill>
                  <a:prstClr val="black"/>
                </a:solidFill>
                <a:latin typeface="Avenir Medium"/>
                <a:cs typeface="Avenir Medium"/>
              </a:rPr>
              <a:t>This code has not yet been adopted by states</a:t>
            </a:r>
            <a:r>
              <a:rPr lang="en-US" dirty="0">
                <a:solidFill>
                  <a:prstClr val="black"/>
                </a:solidFill>
                <a:latin typeface="Avenir Medium"/>
                <a:cs typeface="Avenir Medium"/>
              </a:rPr>
              <a:t>.</a:t>
            </a:r>
          </a:p>
        </p:txBody>
      </p:sp>
      <p:grpSp>
        <p:nvGrpSpPr>
          <p:cNvPr id="5" name="Group 4"/>
          <p:cNvGrpSpPr/>
          <p:nvPr/>
        </p:nvGrpSpPr>
        <p:grpSpPr>
          <a:xfrm>
            <a:off x="8098116" y="14530"/>
            <a:ext cx="830994" cy="634504"/>
            <a:chOff x="2066934" y="1319924"/>
            <a:chExt cx="3038142" cy="2464745"/>
          </a:xfrm>
        </p:grpSpPr>
        <p:sp>
          <p:nvSpPr>
            <p:cNvPr id="7" name="Oval 6"/>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ardrop 7"/>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3647337"/>
      </p:ext>
    </p:extLst>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7642425" cy="584776"/>
          </a:xfrm>
          <a:prstGeom prst="rect">
            <a:avLst/>
          </a:prstGeom>
          <a:noFill/>
        </p:spPr>
        <p:txBody>
          <a:bodyPr wrap="none" rtlCol="0">
            <a:spAutoFit/>
          </a:bodyPr>
          <a:lstStyle/>
          <a:p>
            <a:pPr defTabSz="914400"/>
            <a:r>
              <a:rPr lang="en-US" sz="3200" dirty="0" smtClean="0">
                <a:solidFill>
                  <a:prstClr val="white"/>
                </a:solidFill>
                <a:latin typeface="Avenir Heavy"/>
                <a:cs typeface="Avenir Heavy"/>
              </a:rPr>
              <a:t>VTCAD’s 1</a:t>
            </a:r>
            <a:r>
              <a:rPr lang="en-US" sz="3200" baseline="30000" dirty="0" smtClean="0">
                <a:solidFill>
                  <a:prstClr val="white"/>
                </a:solidFill>
                <a:latin typeface="Avenir Heavy"/>
                <a:cs typeface="Avenir Heavy"/>
              </a:rPr>
              <a:t>st </a:t>
            </a:r>
            <a:r>
              <a:rPr lang="en-US" sz="3200" dirty="0" smtClean="0">
                <a:solidFill>
                  <a:prstClr val="white"/>
                </a:solidFill>
                <a:latin typeface="Avenir Heavy"/>
                <a:cs typeface="Avenir Heavy"/>
              </a:rPr>
              <a:t>12</a:t>
            </a:r>
            <a:r>
              <a:rPr lang="en-US" sz="3200" dirty="0" smtClean="0">
                <a:solidFill>
                  <a:prstClr val="white"/>
                </a:solidFill>
                <a:latin typeface="Avenir Heavy"/>
                <a:cs typeface="Avenir Heavy"/>
              </a:rPr>
              <a:t>-</a:t>
            </a:r>
            <a:r>
              <a:rPr lang="en-US" sz="3200" dirty="0" smtClean="0">
                <a:solidFill>
                  <a:prstClr val="white"/>
                </a:solidFill>
                <a:latin typeface="Avenir Heavy"/>
                <a:cs typeface="Avenir Heavy"/>
              </a:rPr>
              <a:t>months’ </a:t>
            </a:r>
            <a:r>
              <a:rPr lang="en-US" sz="3200" dirty="0" smtClean="0">
                <a:solidFill>
                  <a:prstClr val="white"/>
                </a:solidFill>
                <a:latin typeface="Avenir Heavy"/>
                <a:cs typeface="Avenir Heavy"/>
              </a:rPr>
              <a:t>feedstock data</a:t>
            </a:r>
            <a:endParaRPr lang="en-US" sz="3200" dirty="0">
              <a:solidFill>
                <a:prstClr val="white"/>
              </a:solidFill>
              <a:latin typeface="Avenir Heavy"/>
              <a:cs typeface="Avenir Heavy"/>
            </a:endParaRPr>
          </a:p>
        </p:txBody>
      </p:sp>
      <p:sp>
        <p:nvSpPr>
          <p:cNvPr id="6" name="TextBox 5"/>
          <p:cNvSpPr txBox="1"/>
          <p:nvPr/>
        </p:nvSpPr>
        <p:spPr>
          <a:xfrm>
            <a:off x="425618" y="752197"/>
            <a:ext cx="8391811" cy="415498"/>
          </a:xfrm>
          <a:prstGeom prst="rect">
            <a:avLst/>
          </a:prstGeom>
          <a:noFill/>
        </p:spPr>
        <p:txBody>
          <a:bodyPr wrap="square" rtlCol="0">
            <a:spAutoFit/>
          </a:bodyPr>
          <a:lstStyle/>
          <a:p>
            <a:pPr>
              <a:lnSpc>
                <a:spcPct val="120000"/>
              </a:lnSpc>
            </a:pPr>
            <a:r>
              <a:rPr lang="en-US" dirty="0" smtClean="0">
                <a:solidFill>
                  <a:prstClr val="black"/>
                </a:solidFill>
                <a:latin typeface="Avenir Medium"/>
                <a:cs typeface="Avenir Medium"/>
              </a:rPr>
              <a:t>The first VTCAD MFO report covered 1 Mar 2014 – 27 March 2015</a:t>
            </a:r>
          </a:p>
        </p:txBody>
      </p:sp>
      <p:pic>
        <p:nvPicPr>
          <p:cNvPr id="5" name="Picture 4"/>
          <p:cNvPicPr>
            <a:picLocks noChangeAspect="1"/>
          </p:cNvPicPr>
          <p:nvPr/>
        </p:nvPicPr>
        <p:blipFill>
          <a:blip r:embed="rId2"/>
          <a:stretch>
            <a:fillRect/>
          </a:stretch>
        </p:blipFill>
        <p:spPr>
          <a:xfrm>
            <a:off x="159933" y="1354224"/>
            <a:ext cx="8681014" cy="4265928"/>
          </a:xfrm>
          <a:prstGeom prst="rect">
            <a:avLst/>
          </a:prstGeom>
        </p:spPr>
      </p:pic>
      <p:grpSp>
        <p:nvGrpSpPr>
          <p:cNvPr id="7" name="Group 6"/>
          <p:cNvGrpSpPr/>
          <p:nvPr/>
        </p:nvGrpSpPr>
        <p:grpSpPr>
          <a:xfrm>
            <a:off x="8098116" y="14530"/>
            <a:ext cx="830994" cy="634504"/>
            <a:chOff x="2066934" y="1319924"/>
            <a:chExt cx="3038142" cy="2464745"/>
          </a:xfrm>
        </p:grpSpPr>
        <p:sp>
          <p:nvSpPr>
            <p:cNvPr id="8" name="Oval 7"/>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ardrop 8"/>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736536520"/>
      </p:ext>
    </p:extLst>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6254308" cy="584776"/>
          </a:xfrm>
          <a:prstGeom prst="rect">
            <a:avLst/>
          </a:prstGeom>
          <a:noFill/>
        </p:spPr>
        <p:txBody>
          <a:bodyPr wrap="none" rtlCol="0">
            <a:spAutoFit/>
          </a:bodyPr>
          <a:lstStyle/>
          <a:p>
            <a:pPr defTabSz="914400"/>
            <a:r>
              <a:rPr lang="en-US" sz="3200" dirty="0" smtClean="0">
                <a:solidFill>
                  <a:prstClr val="white"/>
                </a:solidFill>
                <a:latin typeface="Avenir Heavy"/>
                <a:cs typeface="Avenir Heavy"/>
              </a:rPr>
              <a:t>Types of feedstock, Mar ‘14-’15</a:t>
            </a:r>
            <a:endParaRPr lang="en-US" sz="3200" dirty="0">
              <a:solidFill>
                <a:prstClr val="white"/>
              </a:solidFill>
              <a:latin typeface="Avenir Heavy"/>
              <a:cs typeface="Avenir Heavy"/>
            </a:endParaRPr>
          </a:p>
        </p:txBody>
      </p:sp>
      <p:sp>
        <p:nvSpPr>
          <p:cNvPr id="6" name="TextBox 5"/>
          <p:cNvSpPr txBox="1"/>
          <p:nvPr/>
        </p:nvSpPr>
        <p:spPr>
          <a:xfrm>
            <a:off x="864282" y="4112322"/>
            <a:ext cx="1288296" cy="523220"/>
          </a:xfrm>
          <a:prstGeom prst="rect">
            <a:avLst/>
          </a:prstGeom>
          <a:noFill/>
        </p:spPr>
        <p:txBody>
          <a:bodyPr wrap="square" rtlCol="0">
            <a:spAutoFit/>
          </a:bodyPr>
          <a:lstStyle/>
          <a:p>
            <a:pPr algn="ctr"/>
            <a:r>
              <a:rPr lang="en-US" sz="1400" dirty="0" smtClean="0">
                <a:solidFill>
                  <a:prstClr val="black"/>
                </a:solidFill>
                <a:latin typeface="Avenir Medium"/>
                <a:cs typeface="Avenir Medium"/>
              </a:rPr>
              <a:t>liquid</a:t>
            </a:r>
          </a:p>
          <a:p>
            <a:pPr algn="ctr"/>
            <a:r>
              <a:rPr lang="en-US" sz="1400" dirty="0" smtClean="0">
                <a:solidFill>
                  <a:prstClr val="black"/>
                </a:solidFill>
                <a:latin typeface="Avenir Medium"/>
                <a:cs typeface="Avenir Medium"/>
              </a:rPr>
              <a:t>dairy manure</a:t>
            </a:r>
          </a:p>
        </p:txBody>
      </p:sp>
      <p:pic>
        <p:nvPicPr>
          <p:cNvPr id="7" name="Picture 6"/>
          <p:cNvPicPr>
            <a:picLocks noChangeAspect="1"/>
          </p:cNvPicPr>
          <p:nvPr/>
        </p:nvPicPr>
        <p:blipFill>
          <a:blip r:embed="rId2"/>
          <a:stretch>
            <a:fillRect/>
          </a:stretch>
        </p:blipFill>
        <p:spPr>
          <a:xfrm>
            <a:off x="152867" y="1022379"/>
            <a:ext cx="8807402" cy="2982401"/>
          </a:xfrm>
          <a:prstGeom prst="rect">
            <a:avLst/>
          </a:prstGeom>
        </p:spPr>
      </p:pic>
      <p:sp>
        <p:nvSpPr>
          <p:cNvPr id="8" name="Right Bracket 7"/>
          <p:cNvSpPr/>
          <p:nvPr/>
        </p:nvSpPr>
        <p:spPr>
          <a:xfrm rot="5400000">
            <a:off x="1426541" y="3566131"/>
            <a:ext cx="144640" cy="998544"/>
          </a:xfrm>
          <a:prstGeom prst="rightBracket">
            <a:avLst/>
          </a:pr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 name="TextBox 8"/>
          <p:cNvSpPr txBox="1"/>
          <p:nvPr/>
        </p:nvSpPr>
        <p:spPr>
          <a:xfrm>
            <a:off x="3996949" y="4219213"/>
            <a:ext cx="1288296" cy="738664"/>
          </a:xfrm>
          <a:prstGeom prst="rect">
            <a:avLst/>
          </a:prstGeom>
          <a:noFill/>
        </p:spPr>
        <p:txBody>
          <a:bodyPr wrap="square" rtlCol="0">
            <a:spAutoFit/>
          </a:bodyPr>
          <a:lstStyle/>
          <a:p>
            <a:pPr algn="ctr"/>
            <a:r>
              <a:rPr lang="en-US" sz="1400" dirty="0" smtClean="0">
                <a:solidFill>
                  <a:prstClr val="black"/>
                </a:solidFill>
                <a:latin typeface="Avenir Medium"/>
                <a:cs typeface="Avenir Medium"/>
              </a:rPr>
              <a:t>VTCAD</a:t>
            </a:r>
          </a:p>
          <a:p>
            <a:pPr algn="ctr"/>
            <a:r>
              <a:rPr lang="en-US" sz="1400" dirty="0" smtClean="0">
                <a:solidFill>
                  <a:prstClr val="black"/>
                </a:solidFill>
                <a:latin typeface="Avenir Medium"/>
                <a:cs typeface="Avenir Medium"/>
              </a:rPr>
              <a:t>liquid</a:t>
            </a:r>
          </a:p>
          <a:p>
            <a:pPr algn="ctr"/>
            <a:r>
              <a:rPr lang="en-US" sz="1400" dirty="0" smtClean="0">
                <a:solidFill>
                  <a:prstClr val="black"/>
                </a:solidFill>
                <a:latin typeface="Avenir Medium"/>
                <a:cs typeface="Avenir Medium"/>
              </a:rPr>
              <a:t>effluent</a:t>
            </a:r>
          </a:p>
        </p:txBody>
      </p:sp>
      <p:sp>
        <p:nvSpPr>
          <p:cNvPr id="10" name="TextBox 9"/>
          <p:cNvSpPr txBox="1"/>
          <p:nvPr/>
        </p:nvSpPr>
        <p:spPr>
          <a:xfrm>
            <a:off x="6536947" y="4241054"/>
            <a:ext cx="778252" cy="523220"/>
          </a:xfrm>
          <a:prstGeom prst="rect">
            <a:avLst/>
          </a:prstGeom>
          <a:noFill/>
        </p:spPr>
        <p:txBody>
          <a:bodyPr wrap="square" rtlCol="0">
            <a:spAutoFit/>
          </a:bodyPr>
          <a:lstStyle/>
          <a:p>
            <a:pPr algn="ctr"/>
            <a:r>
              <a:rPr lang="en-US" sz="1400" dirty="0" smtClean="0">
                <a:solidFill>
                  <a:prstClr val="black"/>
                </a:solidFill>
                <a:latin typeface="Avenir Medium"/>
                <a:cs typeface="Avenir Medium"/>
              </a:rPr>
              <a:t>yeast</a:t>
            </a:r>
            <a:br>
              <a:rPr lang="en-US" sz="1400" dirty="0" smtClean="0">
                <a:solidFill>
                  <a:prstClr val="black"/>
                </a:solidFill>
                <a:latin typeface="Avenir Medium"/>
                <a:cs typeface="Avenir Medium"/>
              </a:rPr>
            </a:br>
            <a:r>
              <a:rPr lang="en-US" sz="1400" dirty="0" smtClean="0">
                <a:solidFill>
                  <a:prstClr val="black"/>
                </a:solidFill>
                <a:latin typeface="Avenir Medium"/>
                <a:cs typeface="Avenir Medium"/>
              </a:rPr>
              <a:t>sludge</a:t>
            </a:r>
          </a:p>
        </p:txBody>
      </p:sp>
      <p:cxnSp>
        <p:nvCxnSpPr>
          <p:cNvPr id="12" name="Straight Connector 11"/>
          <p:cNvCxnSpPr/>
          <p:nvPr/>
        </p:nvCxnSpPr>
        <p:spPr>
          <a:xfrm>
            <a:off x="4641238" y="4004780"/>
            <a:ext cx="0" cy="262420"/>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6927238" y="4025970"/>
            <a:ext cx="0" cy="262420"/>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16" name="TextBox 15"/>
          <p:cNvSpPr txBox="1"/>
          <p:nvPr/>
        </p:nvSpPr>
        <p:spPr>
          <a:xfrm>
            <a:off x="7035800" y="5046478"/>
            <a:ext cx="1151467" cy="738664"/>
          </a:xfrm>
          <a:prstGeom prst="rect">
            <a:avLst/>
          </a:prstGeom>
          <a:noFill/>
        </p:spPr>
        <p:txBody>
          <a:bodyPr wrap="square" rtlCol="0">
            <a:spAutoFit/>
          </a:bodyPr>
          <a:lstStyle/>
          <a:p>
            <a:pPr algn="ctr"/>
            <a:r>
              <a:rPr lang="en-US" sz="1400" dirty="0" smtClean="0">
                <a:solidFill>
                  <a:prstClr val="black"/>
                </a:solidFill>
                <a:latin typeface="Avenir Medium"/>
                <a:cs typeface="Avenir Medium"/>
              </a:rPr>
              <a:t>by-product</a:t>
            </a:r>
          </a:p>
          <a:p>
            <a:pPr algn="ctr"/>
            <a:r>
              <a:rPr lang="en-US" sz="1400" dirty="0" smtClean="0">
                <a:solidFill>
                  <a:prstClr val="black"/>
                </a:solidFill>
                <a:latin typeface="Avenir Medium"/>
                <a:cs typeface="Avenir Medium"/>
              </a:rPr>
              <a:t>of biodiesel production</a:t>
            </a:r>
          </a:p>
        </p:txBody>
      </p:sp>
      <p:cxnSp>
        <p:nvCxnSpPr>
          <p:cNvPr id="17" name="Straight Connector 16"/>
          <p:cNvCxnSpPr/>
          <p:nvPr/>
        </p:nvCxnSpPr>
        <p:spPr>
          <a:xfrm>
            <a:off x="7604571" y="4025970"/>
            <a:ext cx="6963" cy="1113297"/>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a:off x="7611527" y="4219592"/>
            <a:ext cx="1151467" cy="738664"/>
          </a:xfrm>
          <a:prstGeom prst="rect">
            <a:avLst/>
          </a:prstGeom>
          <a:noFill/>
        </p:spPr>
        <p:txBody>
          <a:bodyPr wrap="square" rtlCol="0">
            <a:spAutoFit/>
          </a:bodyPr>
          <a:lstStyle/>
          <a:p>
            <a:pPr algn="ctr"/>
            <a:r>
              <a:rPr lang="en-US" sz="1400" dirty="0" smtClean="0">
                <a:solidFill>
                  <a:prstClr val="black"/>
                </a:solidFill>
                <a:latin typeface="Avenir Medium"/>
                <a:cs typeface="Avenir Medium"/>
              </a:rPr>
              <a:t>dilute restaurant grease-trap</a:t>
            </a:r>
          </a:p>
        </p:txBody>
      </p:sp>
      <p:cxnSp>
        <p:nvCxnSpPr>
          <p:cNvPr id="20" name="Straight Connector 19"/>
          <p:cNvCxnSpPr/>
          <p:nvPr/>
        </p:nvCxnSpPr>
        <p:spPr>
          <a:xfrm>
            <a:off x="8187267" y="4006513"/>
            <a:ext cx="0" cy="262420"/>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grpSp>
        <p:nvGrpSpPr>
          <p:cNvPr id="18" name="Group 17"/>
          <p:cNvGrpSpPr/>
          <p:nvPr/>
        </p:nvGrpSpPr>
        <p:grpSpPr>
          <a:xfrm>
            <a:off x="8098116" y="14530"/>
            <a:ext cx="830994" cy="634504"/>
            <a:chOff x="2066934" y="1319924"/>
            <a:chExt cx="3038142" cy="2464745"/>
          </a:xfrm>
        </p:grpSpPr>
        <p:sp>
          <p:nvSpPr>
            <p:cNvPr id="21" name="Oval 20"/>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Teardrop 21"/>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23250111"/>
      </p:ext>
    </p:extLst>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3254175" cy="584776"/>
          </a:xfrm>
          <a:prstGeom prst="rect">
            <a:avLst/>
          </a:prstGeom>
          <a:noFill/>
        </p:spPr>
        <p:txBody>
          <a:bodyPr wrap="none" rtlCol="0">
            <a:spAutoFit/>
          </a:bodyPr>
          <a:lstStyle/>
          <a:p>
            <a:pPr defTabSz="914400"/>
            <a:r>
              <a:rPr lang="en-US" sz="3200" dirty="0" smtClean="0">
                <a:solidFill>
                  <a:prstClr val="white"/>
                </a:solidFill>
                <a:latin typeface="Avenir Heavy"/>
                <a:cs typeface="Avenir Heavy"/>
              </a:rPr>
              <a:t>SPEED Program</a:t>
            </a:r>
            <a:endParaRPr lang="en-US" sz="3200" dirty="0">
              <a:solidFill>
                <a:prstClr val="white"/>
              </a:solidFill>
              <a:latin typeface="Avenir Heavy"/>
              <a:cs typeface="Avenir Heavy"/>
            </a:endParaRPr>
          </a:p>
        </p:txBody>
      </p:sp>
      <p:sp>
        <p:nvSpPr>
          <p:cNvPr id="6" name="TextBox 5"/>
          <p:cNvSpPr txBox="1"/>
          <p:nvPr/>
        </p:nvSpPr>
        <p:spPr>
          <a:xfrm>
            <a:off x="425618" y="787471"/>
            <a:ext cx="8379715" cy="5069082"/>
          </a:xfrm>
          <a:prstGeom prst="rect">
            <a:avLst/>
          </a:prstGeom>
          <a:noFill/>
        </p:spPr>
        <p:txBody>
          <a:bodyPr wrap="square" rtlCol="0">
            <a:spAutoFit/>
          </a:bodyPr>
          <a:lstStyle/>
          <a:p>
            <a:pPr>
              <a:lnSpc>
                <a:spcPct val="120000"/>
              </a:lnSpc>
            </a:pPr>
            <a:r>
              <a:rPr lang="en-US" dirty="0" smtClean="0">
                <a:solidFill>
                  <a:prstClr val="black"/>
                </a:solidFill>
                <a:latin typeface="Avenir Medium"/>
                <a:cs typeface="Avenir Medium"/>
              </a:rPr>
              <a:t>Vermont’s </a:t>
            </a:r>
            <a:r>
              <a:rPr lang="en-US" dirty="0" smtClean="0">
                <a:solidFill>
                  <a:prstClr val="black"/>
                </a:solidFill>
                <a:latin typeface="Arial Black"/>
                <a:cs typeface="Arial Black"/>
              </a:rPr>
              <a:t>Sustainably Priced Energy Enterprise Development </a:t>
            </a:r>
            <a:r>
              <a:rPr lang="en-US" dirty="0" smtClean="0">
                <a:solidFill>
                  <a:prstClr val="black"/>
                </a:solidFill>
                <a:latin typeface="Avenir Medium"/>
                <a:cs typeface="Avenir Medium"/>
              </a:rPr>
              <a:t>program was enacted by the legislature in 2005 in order to increase development of renewable energy projects. SPEED aimed to boost renewable energy production to 20% by 2017.</a:t>
            </a:r>
          </a:p>
          <a:p>
            <a:pPr>
              <a:lnSpc>
                <a:spcPct val="120000"/>
              </a:lnSpc>
            </a:pPr>
            <a:endParaRPr lang="en-US" dirty="0">
              <a:solidFill>
                <a:prstClr val="black"/>
              </a:solidFill>
              <a:latin typeface="Avenir Medium"/>
              <a:cs typeface="Avenir Medium"/>
            </a:endParaRPr>
          </a:p>
          <a:p>
            <a:pPr>
              <a:lnSpc>
                <a:spcPct val="120000"/>
              </a:lnSpc>
            </a:pPr>
            <a:r>
              <a:rPr lang="en-US" dirty="0" smtClean="0">
                <a:solidFill>
                  <a:prstClr val="black"/>
                </a:solidFill>
                <a:latin typeface="Avenir Medium"/>
                <a:cs typeface="Avenir Medium"/>
              </a:rPr>
              <a:t>The college buys electricity from Green Mountain Power at a commercial rate of ¢11/kWh (depending on peak power use). SPEED grants the college a 20-year contract for electricity produced by the anaerobic digester as a Farm Methane project for ¢13.86/kWh an allows the college to sell the corresponding renewable energy credits (RECs).</a:t>
            </a:r>
          </a:p>
          <a:p>
            <a:pPr>
              <a:lnSpc>
                <a:spcPct val="120000"/>
              </a:lnSpc>
            </a:pPr>
            <a:endParaRPr lang="en-US" dirty="0">
              <a:solidFill>
                <a:prstClr val="black"/>
              </a:solidFill>
              <a:latin typeface="Avenir Medium"/>
              <a:cs typeface="Avenir Medium"/>
            </a:endParaRPr>
          </a:p>
          <a:p>
            <a:pPr>
              <a:lnSpc>
                <a:spcPct val="120000"/>
              </a:lnSpc>
            </a:pPr>
            <a:r>
              <a:rPr lang="en-US" dirty="0" smtClean="0">
                <a:solidFill>
                  <a:prstClr val="black"/>
                </a:solidFill>
                <a:latin typeface="Avenir Medium"/>
                <a:cs typeface="Avenir Medium"/>
              </a:rPr>
              <a:t>This long-term contract for renewable electricity provided a secure source of revenue for renewable energy developers that would allow them to make the significant investments necessary to increase implementation of renewable electricity.</a:t>
            </a:r>
          </a:p>
        </p:txBody>
      </p:sp>
      <p:grpSp>
        <p:nvGrpSpPr>
          <p:cNvPr id="5" name="Group 4"/>
          <p:cNvGrpSpPr/>
          <p:nvPr/>
        </p:nvGrpSpPr>
        <p:grpSpPr>
          <a:xfrm>
            <a:off x="8098116" y="14530"/>
            <a:ext cx="830994" cy="634504"/>
            <a:chOff x="2066934" y="1319924"/>
            <a:chExt cx="3038142" cy="2464745"/>
          </a:xfrm>
        </p:grpSpPr>
        <p:sp>
          <p:nvSpPr>
            <p:cNvPr id="7" name="Oval 6"/>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ardrop 7"/>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817569176"/>
      </p:ext>
    </p:extLst>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6628149" cy="584776"/>
          </a:xfrm>
          <a:prstGeom prst="rect">
            <a:avLst/>
          </a:prstGeom>
          <a:noFill/>
        </p:spPr>
        <p:txBody>
          <a:bodyPr wrap="none" rtlCol="0">
            <a:spAutoFit/>
          </a:bodyPr>
          <a:lstStyle/>
          <a:p>
            <a:pPr defTabSz="914400"/>
            <a:r>
              <a:rPr lang="en-US" sz="3200" dirty="0" smtClean="0">
                <a:solidFill>
                  <a:prstClr val="white"/>
                </a:solidFill>
                <a:latin typeface="Avenir Heavy"/>
                <a:cs typeface="Avenir Heavy"/>
              </a:rPr>
              <a:t>SPEED prices for RE technologies </a:t>
            </a:r>
            <a:endParaRPr lang="en-US" sz="3200" dirty="0">
              <a:solidFill>
                <a:prstClr val="white"/>
              </a:solidFill>
              <a:latin typeface="Avenir Heavy"/>
              <a:cs typeface="Avenir Heavy"/>
            </a:endParaRPr>
          </a:p>
        </p:txBody>
      </p:sp>
      <p:sp>
        <p:nvSpPr>
          <p:cNvPr id="6" name="TextBox 5"/>
          <p:cNvSpPr txBox="1"/>
          <p:nvPr/>
        </p:nvSpPr>
        <p:spPr>
          <a:xfrm>
            <a:off x="425618" y="692224"/>
            <a:ext cx="8379715" cy="747897"/>
          </a:xfrm>
          <a:prstGeom prst="rect">
            <a:avLst/>
          </a:prstGeom>
          <a:noFill/>
        </p:spPr>
        <p:txBody>
          <a:bodyPr wrap="square" rtlCol="0">
            <a:spAutoFit/>
          </a:bodyPr>
          <a:lstStyle/>
          <a:p>
            <a:pPr>
              <a:lnSpc>
                <a:spcPct val="120000"/>
              </a:lnSpc>
            </a:pPr>
            <a:r>
              <a:rPr lang="en-US" dirty="0" smtClean="0">
                <a:solidFill>
                  <a:prstClr val="black"/>
                </a:solidFill>
                <a:latin typeface="Avenir Medium"/>
                <a:cs typeface="Avenir Medium"/>
              </a:rPr>
              <a:t>SPEED contracts offer prices for renewable electricity that depend on the nature of the RE technology:		</a:t>
            </a:r>
          </a:p>
        </p:txBody>
      </p:sp>
      <p:graphicFrame>
        <p:nvGraphicFramePr>
          <p:cNvPr id="4" name="Table 3"/>
          <p:cNvGraphicFramePr>
            <a:graphicFrameLocks noGrp="1"/>
          </p:cNvGraphicFramePr>
          <p:nvPr>
            <p:extLst>
              <p:ext uri="{D42A27DB-BD31-4B8C-83A1-F6EECF244321}">
                <p14:modId xmlns:p14="http://schemas.microsoft.com/office/powerpoint/2010/main" val="180438742"/>
              </p:ext>
            </p:extLst>
          </p:nvPr>
        </p:nvGraphicFramePr>
        <p:xfrm>
          <a:off x="2656413" y="1566350"/>
          <a:ext cx="3831167" cy="2966720"/>
        </p:xfrm>
        <a:graphic>
          <a:graphicData uri="http://schemas.openxmlformats.org/drawingml/2006/table">
            <a:tbl>
              <a:tblPr firstRow="1" bandRow="1">
                <a:tableStyleId>{2D5ABB26-0587-4C30-8999-92F81FD0307C}</a:tableStyleId>
              </a:tblPr>
              <a:tblGrid>
                <a:gridCol w="2042583"/>
                <a:gridCol w="1788584"/>
              </a:tblGrid>
              <a:tr h="370840">
                <a:tc>
                  <a:txBody>
                    <a:bodyPr/>
                    <a:lstStyle/>
                    <a:p>
                      <a:r>
                        <a:rPr lang="en-US" sz="1800" b="1" dirty="0" smtClean="0">
                          <a:solidFill>
                            <a:schemeClr val="bg1"/>
                          </a:solidFill>
                        </a:rPr>
                        <a:t>RE</a:t>
                      </a:r>
                      <a:r>
                        <a:rPr lang="en-US" sz="1800" b="1" baseline="0" dirty="0" smtClean="0">
                          <a:solidFill>
                            <a:schemeClr val="bg1"/>
                          </a:solidFill>
                        </a:rPr>
                        <a:t> technology</a:t>
                      </a:r>
                      <a:endParaRPr lang="en-US" sz="1800" b="1" dirty="0">
                        <a:solidFill>
                          <a:schemeClr val="bg1"/>
                        </a:solidFill>
                      </a:endParaRPr>
                    </a:p>
                  </a:txBody>
                  <a:tcPr>
                    <a:solidFill>
                      <a:srgbClr val="887EF0"/>
                    </a:solidFill>
                  </a:tcPr>
                </a:tc>
                <a:tc>
                  <a:txBody>
                    <a:bodyPr/>
                    <a:lstStyle/>
                    <a:p>
                      <a:pPr algn="ctr"/>
                      <a:r>
                        <a:rPr lang="en-US" sz="1800" b="1" dirty="0" smtClean="0">
                          <a:solidFill>
                            <a:schemeClr val="bg1"/>
                          </a:solidFill>
                        </a:rPr>
                        <a:t>$ / kWh</a:t>
                      </a:r>
                      <a:endParaRPr lang="en-US" sz="1800" b="1" dirty="0">
                        <a:solidFill>
                          <a:schemeClr val="bg1"/>
                        </a:solidFill>
                      </a:endParaRPr>
                    </a:p>
                  </a:txBody>
                  <a:tcPr>
                    <a:solidFill>
                      <a:srgbClr val="887EF0"/>
                    </a:solidFill>
                  </a:tcPr>
                </a:tc>
              </a:tr>
              <a:tr h="370840">
                <a:tc>
                  <a:txBody>
                    <a:bodyPr/>
                    <a:lstStyle/>
                    <a:p>
                      <a:r>
                        <a:rPr lang="en-US" sz="1600" dirty="0" smtClean="0">
                          <a:solidFill>
                            <a:prstClr val="black"/>
                          </a:solidFill>
                          <a:latin typeface="Avenir Medium"/>
                          <a:cs typeface="Avenir Medium"/>
                        </a:rPr>
                        <a:t>Solar photovoltaic</a:t>
                      </a:r>
                      <a:endParaRPr lang="en-US" sz="1600" dirty="0"/>
                    </a:p>
                  </a:txBody>
                  <a:tcPr/>
                </a:tc>
                <a:tc>
                  <a:txBody>
                    <a:bodyPr/>
                    <a:lstStyle/>
                    <a:p>
                      <a:pPr algn="ctr"/>
                      <a:r>
                        <a:rPr lang="en-US" sz="1600" dirty="0" smtClean="0"/>
                        <a:t>0.24</a:t>
                      </a:r>
                      <a:r>
                        <a:rPr lang="en-US" sz="1600" baseline="0" dirty="0" smtClean="0"/>
                        <a:t>  - 0.30</a:t>
                      </a:r>
                      <a:endParaRPr lang="en-US" sz="1600" dirty="0"/>
                    </a:p>
                  </a:txBody>
                  <a:tcPr/>
                </a:tc>
              </a:tr>
              <a:tr h="370840">
                <a:tc>
                  <a:txBody>
                    <a:bodyPr/>
                    <a:lstStyle/>
                    <a:p>
                      <a:r>
                        <a:rPr lang="en-US" sz="1600" dirty="0" smtClean="0">
                          <a:solidFill>
                            <a:prstClr val="black"/>
                          </a:solidFill>
                          <a:latin typeface="Avenir Medium"/>
                          <a:cs typeface="Avenir Medium"/>
                        </a:rPr>
                        <a:t>Wind</a:t>
                      </a:r>
                      <a:endParaRPr lang="en-US" sz="1600" dirty="0"/>
                    </a:p>
                  </a:txBody>
                  <a:tcPr/>
                </a:tc>
                <a:tc>
                  <a:txBody>
                    <a:bodyPr/>
                    <a:lstStyle/>
                    <a:p>
                      <a:pPr algn="ctr"/>
                      <a:r>
                        <a:rPr lang="en-US" sz="1600" dirty="0" smtClean="0"/>
                        <a:t>0.12 –</a:t>
                      </a:r>
                      <a:r>
                        <a:rPr lang="en-US" sz="1600" baseline="0" dirty="0" smtClean="0"/>
                        <a:t> 0.21</a:t>
                      </a:r>
                      <a:endParaRPr lang="en-US" sz="1600" dirty="0"/>
                    </a:p>
                  </a:txBody>
                  <a:tcPr/>
                </a:tc>
              </a:tr>
              <a:tr h="370840">
                <a:tc>
                  <a:txBody>
                    <a:bodyPr/>
                    <a:lstStyle/>
                    <a:p>
                      <a:r>
                        <a:rPr lang="en-US" sz="1600" dirty="0" smtClean="0">
                          <a:solidFill>
                            <a:prstClr val="black"/>
                          </a:solidFill>
                          <a:latin typeface="Avenir Medium"/>
                          <a:cs typeface="Avenir Medium"/>
                        </a:rPr>
                        <a:t>Hydropower</a:t>
                      </a:r>
                      <a:endParaRPr lang="en-US" sz="1600" dirty="0"/>
                    </a:p>
                  </a:txBody>
                  <a:tcPr/>
                </a:tc>
                <a:tc>
                  <a:txBody>
                    <a:bodyPr/>
                    <a:lstStyle/>
                    <a:p>
                      <a:pPr algn="ctr"/>
                      <a:r>
                        <a:rPr lang="en-US" sz="1600" dirty="0" smtClean="0"/>
                        <a:t>0.125</a:t>
                      </a:r>
                      <a:endParaRPr lang="en-US" sz="16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prstClr val="black"/>
                          </a:solidFill>
                          <a:latin typeface="Avenir Medium"/>
                          <a:cs typeface="Avenir Medium"/>
                        </a:rPr>
                        <a:t>Wood biomass</a:t>
                      </a:r>
                    </a:p>
                  </a:txBody>
                  <a:tcPr/>
                </a:tc>
                <a:tc>
                  <a:txBody>
                    <a:bodyPr/>
                    <a:lstStyle/>
                    <a:p>
                      <a:pPr algn="ctr"/>
                      <a:r>
                        <a:rPr lang="en-US" sz="1600" dirty="0" smtClean="0"/>
                        <a:t>0.12</a:t>
                      </a:r>
                      <a:endParaRPr lang="en-US" sz="1600" dirty="0"/>
                    </a:p>
                  </a:txBody>
                  <a:tcPr/>
                </a:tc>
              </a:tr>
              <a:tr h="370840">
                <a:tc>
                  <a:txBody>
                    <a:bodyPr/>
                    <a:lstStyle/>
                    <a:p>
                      <a:r>
                        <a:rPr lang="en-US" sz="1600" dirty="0" smtClean="0">
                          <a:solidFill>
                            <a:prstClr val="black"/>
                          </a:solidFill>
                          <a:latin typeface="Avenir Medium"/>
                          <a:cs typeface="Avenir Medium"/>
                        </a:rPr>
                        <a:t>Farm methane</a:t>
                      </a:r>
                      <a:endParaRPr lang="en-US" sz="1600" dirty="0"/>
                    </a:p>
                  </a:txBody>
                  <a:tcPr/>
                </a:tc>
                <a:tc>
                  <a:txBody>
                    <a:bodyPr/>
                    <a:lstStyle/>
                    <a:p>
                      <a:pPr algn="ctr"/>
                      <a:r>
                        <a:rPr lang="en-US" sz="1600" dirty="0" smtClean="0"/>
                        <a:t>0.13</a:t>
                      </a:r>
                      <a:r>
                        <a:rPr lang="en-US" sz="1600" baseline="0" dirty="0" smtClean="0"/>
                        <a:t> – 0.16</a:t>
                      </a:r>
                      <a:endParaRPr lang="en-US" sz="16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prstClr val="black"/>
                          </a:solidFill>
                          <a:latin typeface="Avenir Medium"/>
                          <a:cs typeface="Avenir Medium"/>
                        </a:rPr>
                        <a:t>Biomass methane</a:t>
                      </a:r>
                    </a:p>
                  </a:txBody>
                  <a:tcPr/>
                </a:tc>
                <a:tc>
                  <a:txBody>
                    <a:bodyPr/>
                    <a:lstStyle/>
                    <a:p>
                      <a:pPr algn="ctr"/>
                      <a:r>
                        <a:rPr lang="en-US" sz="1600" dirty="0" smtClean="0"/>
                        <a:t>0.21 ?</a:t>
                      </a:r>
                      <a:endParaRPr lang="en-US" sz="16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prstClr val="black"/>
                          </a:solidFill>
                          <a:latin typeface="Avenir Medium"/>
                          <a:cs typeface="Avenir Medium"/>
                        </a:rPr>
                        <a:t>Landfill methane</a:t>
                      </a:r>
                    </a:p>
                  </a:txBody>
                  <a:tcPr/>
                </a:tc>
                <a:tc>
                  <a:txBody>
                    <a:bodyPr/>
                    <a:lstStyle/>
                    <a:p>
                      <a:pPr algn="ctr"/>
                      <a:r>
                        <a:rPr lang="en-US" sz="1600" dirty="0" smtClean="0"/>
                        <a:t>0.12</a:t>
                      </a:r>
                      <a:endParaRPr lang="en-US" sz="1600" dirty="0"/>
                    </a:p>
                  </a:txBody>
                  <a:tcPr/>
                </a:tc>
              </a:tr>
            </a:tbl>
          </a:graphicData>
        </a:graphic>
      </p:graphicFrame>
      <p:sp>
        <p:nvSpPr>
          <p:cNvPr id="7" name="TextBox 6"/>
          <p:cNvSpPr txBox="1"/>
          <p:nvPr/>
        </p:nvSpPr>
        <p:spPr>
          <a:xfrm>
            <a:off x="412748" y="4681232"/>
            <a:ext cx="8498416" cy="1412694"/>
          </a:xfrm>
          <a:prstGeom prst="rect">
            <a:avLst/>
          </a:prstGeom>
          <a:noFill/>
        </p:spPr>
        <p:txBody>
          <a:bodyPr wrap="square" rtlCol="0">
            <a:spAutoFit/>
          </a:bodyPr>
          <a:lstStyle/>
          <a:p>
            <a:pPr>
              <a:lnSpc>
                <a:spcPct val="120000"/>
              </a:lnSpc>
            </a:pPr>
            <a:r>
              <a:rPr lang="en-US" dirty="0" smtClean="0">
                <a:solidFill>
                  <a:prstClr val="black"/>
                </a:solidFill>
                <a:latin typeface="Avenir Medium"/>
                <a:cs typeface="Avenir Medium"/>
              </a:rPr>
              <a:t>The rationale appears to be the permitting, development, and capital costs of each RE technology.</a:t>
            </a:r>
            <a:endParaRPr lang="en-US" dirty="0">
              <a:solidFill>
                <a:prstClr val="black"/>
              </a:solidFill>
              <a:latin typeface="Avenir Medium"/>
              <a:cs typeface="Avenir Medium"/>
            </a:endParaRPr>
          </a:p>
          <a:p>
            <a:pPr>
              <a:lnSpc>
                <a:spcPct val="120000"/>
              </a:lnSpc>
            </a:pPr>
            <a:r>
              <a:rPr lang="en-US" dirty="0" smtClean="0">
                <a:solidFill>
                  <a:prstClr val="black"/>
                </a:solidFill>
                <a:latin typeface="Avenir Medium"/>
                <a:cs typeface="Avenir Medium"/>
              </a:rPr>
              <a:t>While VTCAD is considered farm methane, our technology is appropriate for biomass methane &amp; has higher capital and O&amp;M costs than most farm methane.</a:t>
            </a:r>
          </a:p>
        </p:txBody>
      </p:sp>
      <p:grpSp>
        <p:nvGrpSpPr>
          <p:cNvPr id="8" name="Group 7"/>
          <p:cNvGrpSpPr/>
          <p:nvPr/>
        </p:nvGrpSpPr>
        <p:grpSpPr>
          <a:xfrm>
            <a:off x="8098116" y="14530"/>
            <a:ext cx="830994" cy="634504"/>
            <a:chOff x="2066934" y="1319924"/>
            <a:chExt cx="3038142" cy="2464745"/>
          </a:xfrm>
        </p:grpSpPr>
        <p:sp>
          <p:nvSpPr>
            <p:cNvPr id="9" name="Oval 8"/>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ardrop 9"/>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933532102"/>
      </p:ext>
    </p:extLst>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5976510" cy="584776"/>
          </a:xfrm>
          <a:prstGeom prst="rect">
            <a:avLst/>
          </a:prstGeom>
          <a:noFill/>
        </p:spPr>
        <p:txBody>
          <a:bodyPr wrap="none" rtlCol="0">
            <a:spAutoFit/>
          </a:bodyPr>
          <a:lstStyle/>
          <a:p>
            <a:pPr defTabSz="914400"/>
            <a:r>
              <a:rPr lang="en-US" sz="3200" dirty="0" smtClean="0">
                <a:solidFill>
                  <a:prstClr val="white"/>
                </a:solidFill>
                <a:latin typeface="Avenir Heavy"/>
                <a:cs typeface="Avenir Heavy"/>
              </a:rPr>
              <a:t>VTCAD Permitting References</a:t>
            </a:r>
            <a:endParaRPr lang="en-US" sz="3200" dirty="0">
              <a:solidFill>
                <a:prstClr val="white"/>
              </a:solidFill>
              <a:latin typeface="Avenir Heavy"/>
              <a:cs typeface="Avenir Heavy"/>
            </a:endParaRPr>
          </a:p>
        </p:txBody>
      </p:sp>
      <p:sp>
        <p:nvSpPr>
          <p:cNvPr id="6" name="TextBox 5"/>
          <p:cNvSpPr txBox="1"/>
          <p:nvPr/>
        </p:nvSpPr>
        <p:spPr>
          <a:xfrm>
            <a:off x="425619" y="762071"/>
            <a:ext cx="8413581" cy="5262980"/>
          </a:xfrm>
          <a:prstGeom prst="rect">
            <a:avLst/>
          </a:prstGeom>
          <a:noFill/>
        </p:spPr>
        <p:txBody>
          <a:bodyPr wrap="square" rtlCol="0">
            <a:spAutoFit/>
          </a:bodyPr>
          <a:lstStyle/>
          <a:p>
            <a:r>
              <a:rPr lang="en-US" sz="1600" dirty="0" err="1" smtClean="0">
                <a:solidFill>
                  <a:prstClr val="black"/>
                </a:solidFill>
                <a:latin typeface="Avenir Black"/>
                <a:cs typeface="Avenir Black"/>
              </a:rPr>
              <a:t>AgSTAR’s</a:t>
            </a:r>
            <a:r>
              <a:rPr lang="en-US" sz="1600" dirty="0">
                <a:solidFill>
                  <a:prstClr val="black"/>
                </a:solidFill>
                <a:latin typeface="Avenir Black"/>
                <a:cs typeface="Avenir Black"/>
              </a:rPr>
              <a:t> </a:t>
            </a:r>
            <a:r>
              <a:rPr lang="en-US" sz="1600" dirty="0" smtClean="0">
                <a:solidFill>
                  <a:prstClr val="black"/>
                </a:solidFill>
                <a:latin typeface="Avenir Black"/>
                <a:cs typeface="Avenir Black"/>
              </a:rPr>
              <a:t>guide to federal (and state) permitting of AD</a:t>
            </a:r>
          </a:p>
          <a:p>
            <a:r>
              <a:rPr lang="en-US" sz="1600" dirty="0">
                <a:solidFill>
                  <a:prstClr val="black"/>
                </a:solidFill>
                <a:latin typeface="Avenir Medium"/>
                <a:cs typeface="Avenir Medium"/>
              </a:rPr>
              <a:t>http://</a:t>
            </a:r>
            <a:r>
              <a:rPr lang="en-US" sz="1600" dirty="0" err="1">
                <a:solidFill>
                  <a:prstClr val="black"/>
                </a:solidFill>
                <a:latin typeface="Avenir Medium"/>
                <a:cs typeface="Avenir Medium"/>
              </a:rPr>
              <a:t>www.epa.gov</a:t>
            </a:r>
            <a:r>
              <a:rPr lang="en-US" sz="1600" dirty="0">
                <a:solidFill>
                  <a:prstClr val="black"/>
                </a:solidFill>
                <a:latin typeface="Avenir Medium"/>
                <a:cs typeface="Avenir Medium"/>
              </a:rPr>
              <a:t>/</a:t>
            </a:r>
            <a:r>
              <a:rPr lang="en-US" sz="1600" dirty="0" err="1">
                <a:solidFill>
                  <a:prstClr val="black"/>
                </a:solidFill>
                <a:latin typeface="Avenir Medium"/>
                <a:cs typeface="Avenir Medium"/>
              </a:rPr>
              <a:t>agstar</a:t>
            </a:r>
            <a:r>
              <a:rPr lang="en-US" sz="1600" dirty="0">
                <a:solidFill>
                  <a:prstClr val="black"/>
                </a:solidFill>
                <a:latin typeface="Avenir Medium"/>
                <a:cs typeface="Avenir Medium"/>
              </a:rPr>
              <a:t>/tools/</a:t>
            </a:r>
            <a:r>
              <a:rPr lang="en-US" sz="1600" dirty="0" err="1">
                <a:solidFill>
                  <a:prstClr val="black"/>
                </a:solidFill>
                <a:latin typeface="Avenir Medium"/>
                <a:cs typeface="Avenir Medium"/>
              </a:rPr>
              <a:t>permitting.html</a:t>
            </a:r>
            <a:endParaRPr lang="en-US" sz="1600" dirty="0" smtClean="0">
              <a:solidFill>
                <a:prstClr val="black"/>
              </a:solidFill>
              <a:latin typeface="Avenir Medium"/>
              <a:cs typeface="Avenir Medium"/>
            </a:endParaRPr>
          </a:p>
          <a:p>
            <a:endParaRPr lang="en-US" sz="900" dirty="0">
              <a:solidFill>
                <a:prstClr val="black"/>
              </a:solidFill>
              <a:latin typeface="Avenir Medium"/>
              <a:cs typeface="Avenir Medium"/>
            </a:endParaRPr>
          </a:p>
          <a:p>
            <a:r>
              <a:rPr lang="en-US" sz="1600" dirty="0" smtClean="0">
                <a:solidFill>
                  <a:prstClr val="black"/>
                </a:solidFill>
                <a:latin typeface="Avenir Black"/>
                <a:cs typeface="Avenir Black"/>
              </a:rPr>
              <a:t>Certificate of Public Good (Act 248)</a:t>
            </a:r>
          </a:p>
          <a:p>
            <a:r>
              <a:rPr lang="en-US" sz="1600" dirty="0">
                <a:solidFill>
                  <a:prstClr val="black"/>
                </a:solidFill>
                <a:latin typeface="Avenir Medium"/>
                <a:cs typeface="Avenir Medium"/>
                <a:hlinkClick r:id="rId2"/>
              </a:rPr>
              <a:t>http://legislature.vermont.gov/statutes/section/30/005/</a:t>
            </a:r>
            <a:r>
              <a:rPr lang="en-US" sz="1600" dirty="0" smtClean="0">
                <a:solidFill>
                  <a:prstClr val="black"/>
                </a:solidFill>
                <a:latin typeface="Avenir Medium"/>
                <a:cs typeface="Avenir Medium"/>
                <a:hlinkClick r:id="rId2"/>
              </a:rPr>
              <a:t>00248</a:t>
            </a:r>
            <a:endParaRPr lang="en-US" sz="1600" dirty="0" smtClean="0">
              <a:solidFill>
                <a:prstClr val="black"/>
              </a:solidFill>
              <a:latin typeface="Avenir Medium"/>
              <a:cs typeface="Avenir Medium"/>
            </a:endParaRPr>
          </a:p>
          <a:p>
            <a:endParaRPr lang="en-US" sz="900" dirty="0">
              <a:solidFill>
                <a:prstClr val="black"/>
              </a:solidFill>
              <a:latin typeface="Avenir Medium"/>
              <a:cs typeface="Avenir Medium"/>
            </a:endParaRPr>
          </a:p>
          <a:p>
            <a:r>
              <a:rPr lang="en-US" sz="1600" dirty="0" smtClean="0">
                <a:solidFill>
                  <a:prstClr val="black"/>
                </a:solidFill>
                <a:latin typeface="Avenir Black"/>
                <a:cs typeface="Avenir Black"/>
              </a:rPr>
              <a:t>PSB’s Guide to CPG Application</a:t>
            </a:r>
          </a:p>
          <a:p>
            <a:r>
              <a:rPr lang="en-US" sz="1600" dirty="0">
                <a:solidFill>
                  <a:prstClr val="black"/>
                </a:solidFill>
                <a:latin typeface="Avenir Medium"/>
                <a:cs typeface="Avenir Medium"/>
                <a:hlinkClick r:id="rId3"/>
              </a:rPr>
              <a:t>http://psb.vermont.gov/sites/psb/files/publications/Citizens%27%20Guide%20to%20248%20February%2014%202012.pdfhttp://psb.vermont.gov/sites/psb/files/publications/Citizens%27%20Guide%20to%20248%20February%2014%202012.</a:t>
            </a:r>
            <a:r>
              <a:rPr lang="en-US" sz="1600" dirty="0" smtClean="0">
                <a:solidFill>
                  <a:prstClr val="black"/>
                </a:solidFill>
                <a:latin typeface="Avenir Medium"/>
                <a:cs typeface="Avenir Medium"/>
                <a:hlinkClick r:id="rId3"/>
              </a:rPr>
              <a:t>pdf</a:t>
            </a:r>
            <a:endParaRPr lang="en-US" sz="1600" dirty="0" smtClean="0">
              <a:solidFill>
                <a:prstClr val="black"/>
              </a:solidFill>
              <a:latin typeface="Avenir Medium"/>
              <a:cs typeface="Avenir Medium"/>
            </a:endParaRPr>
          </a:p>
          <a:p>
            <a:endParaRPr lang="en-US" sz="1000" dirty="0">
              <a:solidFill>
                <a:prstClr val="black"/>
              </a:solidFill>
              <a:latin typeface="Avenir Medium"/>
              <a:cs typeface="Avenir Medium"/>
            </a:endParaRPr>
          </a:p>
          <a:p>
            <a:r>
              <a:rPr lang="en-US" sz="1600" dirty="0" smtClean="0">
                <a:solidFill>
                  <a:prstClr val="black"/>
                </a:solidFill>
                <a:latin typeface="Avenir Black"/>
                <a:cs typeface="Avenir Black"/>
              </a:rPr>
              <a:t>NRCS (336) anaerobic digestion</a:t>
            </a:r>
          </a:p>
          <a:p>
            <a:r>
              <a:rPr lang="en-US" sz="1600" dirty="0">
                <a:solidFill>
                  <a:prstClr val="black"/>
                </a:solidFill>
                <a:latin typeface="Avenir Medium"/>
                <a:cs typeface="Avenir Medium"/>
                <a:hlinkClick r:id="rId4"/>
              </a:rPr>
              <a:t>http://www.nrcs.usda.gov/Internet/FSE_DOCUMENTS/nrcs143_026149.</a:t>
            </a:r>
            <a:r>
              <a:rPr lang="en-US" sz="1600" dirty="0" smtClean="0">
                <a:solidFill>
                  <a:prstClr val="black"/>
                </a:solidFill>
                <a:latin typeface="Avenir Medium"/>
                <a:cs typeface="Avenir Medium"/>
                <a:hlinkClick r:id="rId4"/>
              </a:rPr>
              <a:t>pdf</a:t>
            </a:r>
            <a:endParaRPr lang="en-US" sz="1600" dirty="0" smtClean="0">
              <a:solidFill>
                <a:prstClr val="black"/>
              </a:solidFill>
              <a:latin typeface="Avenir Medium"/>
              <a:cs typeface="Avenir Medium"/>
            </a:endParaRPr>
          </a:p>
          <a:p>
            <a:endParaRPr lang="en-US" sz="1000" dirty="0">
              <a:solidFill>
                <a:prstClr val="black"/>
              </a:solidFill>
              <a:latin typeface="Avenir Black"/>
              <a:cs typeface="Avenir Black"/>
            </a:endParaRPr>
          </a:p>
          <a:p>
            <a:r>
              <a:rPr lang="en-US" sz="1600" dirty="0" smtClean="0">
                <a:solidFill>
                  <a:prstClr val="black"/>
                </a:solidFill>
                <a:latin typeface="Avenir Black"/>
                <a:cs typeface="Avenir Black"/>
              </a:rPr>
              <a:t>NRCS (509) nutrient management</a:t>
            </a:r>
          </a:p>
          <a:p>
            <a:r>
              <a:rPr lang="en-US" sz="1600" dirty="0">
                <a:solidFill>
                  <a:prstClr val="black"/>
                </a:solidFill>
                <a:latin typeface="Avenir Medium"/>
                <a:cs typeface="Avenir Medium"/>
                <a:hlinkClick r:id="rId5"/>
              </a:rPr>
              <a:t>http://www.nrcs.usda.gov/Internet/FSE_DOCUMENTS/stelprdb1046177.</a:t>
            </a:r>
            <a:r>
              <a:rPr lang="en-US" sz="1600" dirty="0" smtClean="0">
                <a:solidFill>
                  <a:prstClr val="black"/>
                </a:solidFill>
                <a:latin typeface="Avenir Medium"/>
                <a:cs typeface="Avenir Medium"/>
                <a:hlinkClick r:id="rId5"/>
              </a:rPr>
              <a:t>pdf</a:t>
            </a:r>
            <a:endParaRPr lang="en-US" sz="1600" dirty="0" smtClean="0">
              <a:solidFill>
                <a:prstClr val="black"/>
              </a:solidFill>
              <a:latin typeface="Avenir Medium"/>
              <a:cs typeface="Avenir Medium"/>
            </a:endParaRPr>
          </a:p>
          <a:p>
            <a:endParaRPr lang="en-US" sz="1000" dirty="0">
              <a:solidFill>
                <a:prstClr val="black"/>
              </a:solidFill>
              <a:latin typeface="Avenir Medium"/>
              <a:cs typeface="Avenir Medium"/>
            </a:endParaRPr>
          </a:p>
          <a:p>
            <a:r>
              <a:rPr lang="en-US" sz="1600" dirty="0" smtClean="0">
                <a:solidFill>
                  <a:prstClr val="black"/>
                </a:solidFill>
                <a:latin typeface="Avenir Black"/>
                <a:cs typeface="Avenir Black"/>
              </a:rPr>
              <a:t>Vermont Agency of Natural Resources</a:t>
            </a:r>
            <a:r>
              <a:rPr lang="en-US" sz="1600" dirty="0" smtClean="0">
                <a:solidFill>
                  <a:prstClr val="black"/>
                </a:solidFill>
                <a:latin typeface="Avenir Medium"/>
                <a:cs typeface="Avenir Medium"/>
              </a:rPr>
              <a:t> – permitting</a:t>
            </a:r>
          </a:p>
          <a:p>
            <a:r>
              <a:rPr lang="en-US" sz="1600" dirty="0">
                <a:solidFill>
                  <a:prstClr val="black"/>
                </a:solidFill>
                <a:latin typeface="Avenir Medium"/>
                <a:cs typeface="Avenir Medium"/>
                <a:hlinkClick r:id="rId6"/>
              </a:rPr>
              <a:t>http://www.anr.state.vt.us/dec/</a:t>
            </a:r>
            <a:r>
              <a:rPr lang="en-US" sz="1600" dirty="0" smtClean="0">
                <a:solidFill>
                  <a:prstClr val="black"/>
                </a:solidFill>
                <a:latin typeface="Avenir Medium"/>
                <a:cs typeface="Avenir Medium"/>
                <a:hlinkClick r:id="rId6"/>
              </a:rPr>
              <a:t>permits.htm</a:t>
            </a:r>
            <a:endParaRPr lang="en-US" sz="1600" dirty="0" smtClean="0">
              <a:solidFill>
                <a:prstClr val="black"/>
              </a:solidFill>
              <a:latin typeface="Avenir Medium"/>
              <a:cs typeface="Avenir Medium"/>
            </a:endParaRPr>
          </a:p>
          <a:p>
            <a:endParaRPr lang="en-US" sz="1600" dirty="0" smtClean="0">
              <a:solidFill>
                <a:prstClr val="black"/>
              </a:solidFill>
              <a:latin typeface="Avenir Medium"/>
              <a:cs typeface="Avenir Medium"/>
            </a:endParaRPr>
          </a:p>
          <a:p>
            <a:r>
              <a:rPr lang="en-US" sz="1600" dirty="0" smtClean="0">
                <a:solidFill>
                  <a:prstClr val="black"/>
                </a:solidFill>
                <a:latin typeface="Avenir Black"/>
                <a:cs typeface="Avenir Black"/>
              </a:rPr>
              <a:t>Vermont Agency of Agriculture Food and Markets</a:t>
            </a:r>
            <a:r>
              <a:rPr lang="en-US" sz="1600" dirty="0" smtClean="0">
                <a:solidFill>
                  <a:prstClr val="black"/>
                </a:solidFill>
                <a:latin typeface="Avenir Medium"/>
                <a:cs typeface="Avenir Medium"/>
              </a:rPr>
              <a:t> – land use &amp; water quality</a:t>
            </a:r>
          </a:p>
          <a:p>
            <a:r>
              <a:rPr lang="en-US" sz="1600" dirty="0">
                <a:solidFill>
                  <a:prstClr val="black"/>
                </a:solidFill>
                <a:latin typeface="Avenir Medium"/>
                <a:cs typeface="Avenir Medium"/>
              </a:rPr>
              <a:t>http://</a:t>
            </a:r>
            <a:r>
              <a:rPr lang="en-US" sz="1600" dirty="0" err="1">
                <a:solidFill>
                  <a:prstClr val="black"/>
                </a:solidFill>
                <a:latin typeface="Avenir Medium"/>
                <a:cs typeface="Avenir Medium"/>
              </a:rPr>
              <a:t>agriculture.vermont.gov</a:t>
            </a:r>
            <a:r>
              <a:rPr lang="en-US" sz="1600" dirty="0">
                <a:solidFill>
                  <a:prstClr val="black"/>
                </a:solidFill>
                <a:latin typeface="Avenir Medium"/>
                <a:cs typeface="Avenir Medium"/>
              </a:rPr>
              <a:t>/</a:t>
            </a:r>
            <a:r>
              <a:rPr lang="en-US" sz="1600" dirty="0" err="1">
                <a:solidFill>
                  <a:prstClr val="black"/>
                </a:solidFill>
                <a:latin typeface="Avenir Medium"/>
                <a:cs typeface="Avenir Medium"/>
              </a:rPr>
              <a:t>protecting_lands_waters</a:t>
            </a:r>
            <a:endParaRPr lang="en-US" sz="1600" dirty="0" smtClean="0">
              <a:solidFill>
                <a:prstClr val="black"/>
              </a:solidFill>
              <a:latin typeface="Avenir Medium"/>
              <a:cs typeface="Avenir Medium"/>
            </a:endParaRPr>
          </a:p>
          <a:p>
            <a:endParaRPr lang="en-US" sz="1600" dirty="0" smtClean="0">
              <a:solidFill>
                <a:prstClr val="black"/>
              </a:solidFill>
              <a:latin typeface="Avenir Medium"/>
              <a:cs typeface="Avenir Medium"/>
            </a:endParaRPr>
          </a:p>
        </p:txBody>
      </p:sp>
      <p:grpSp>
        <p:nvGrpSpPr>
          <p:cNvPr id="5" name="Group 4"/>
          <p:cNvGrpSpPr/>
          <p:nvPr/>
        </p:nvGrpSpPr>
        <p:grpSpPr>
          <a:xfrm>
            <a:off x="8098116" y="14530"/>
            <a:ext cx="830994" cy="634504"/>
            <a:chOff x="2066934" y="1319924"/>
            <a:chExt cx="3038142" cy="2464745"/>
          </a:xfrm>
        </p:grpSpPr>
        <p:sp>
          <p:nvSpPr>
            <p:cNvPr id="7" name="Oval 6"/>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ardrop 7"/>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96151854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6917453" cy="584776"/>
          </a:xfrm>
          <a:prstGeom prst="rect">
            <a:avLst/>
          </a:prstGeom>
          <a:noFill/>
        </p:spPr>
        <p:txBody>
          <a:bodyPr wrap="none" rtlCol="0">
            <a:spAutoFit/>
          </a:bodyPr>
          <a:lstStyle/>
          <a:p>
            <a:pPr defTabSz="914400"/>
            <a:r>
              <a:rPr lang="en-US" sz="3200" dirty="0" smtClean="0">
                <a:solidFill>
                  <a:prstClr val="white"/>
                </a:solidFill>
                <a:latin typeface="Avenir Heavy"/>
                <a:cs typeface="Avenir Heavy"/>
              </a:rPr>
              <a:t>Federal regulation: NRCS codes (2)</a:t>
            </a:r>
            <a:endParaRPr lang="en-US" sz="3200" dirty="0">
              <a:solidFill>
                <a:prstClr val="white"/>
              </a:solidFill>
              <a:latin typeface="Avenir Heavy"/>
              <a:cs typeface="Avenir Heavy"/>
            </a:endParaRPr>
          </a:p>
        </p:txBody>
      </p:sp>
      <p:sp>
        <p:nvSpPr>
          <p:cNvPr id="6" name="TextBox 5"/>
          <p:cNvSpPr txBox="1"/>
          <p:nvPr/>
        </p:nvSpPr>
        <p:spPr>
          <a:xfrm>
            <a:off x="425618" y="787471"/>
            <a:ext cx="8376131" cy="2262158"/>
          </a:xfrm>
          <a:prstGeom prst="rect">
            <a:avLst/>
          </a:prstGeom>
          <a:noFill/>
        </p:spPr>
        <p:txBody>
          <a:bodyPr wrap="none" rtlCol="0">
            <a:spAutoFit/>
          </a:bodyPr>
          <a:lstStyle/>
          <a:p>
            <a:pPr>
              <a:lnSpc>
                <a:spcPct val="120000"/>
              </a:lnSpc>
            </a:pPr>
            <a:r>
              <a:rPr lang="en-US" dirty="0" smtClean="0">
                <a:solidFill>
                  <a:prstClr val="black"/>
                </a:solidFill>
                <a:latin typeface="Arial Black"/>
                <a:cs typeface="Arial Black"/>
              </a:rPr>
              <a:t>NRCS Wastewater Facility code 313 </a:t>
            </a:r>
            <a:r>
              <a:rPr lang="en-US" dirty="0" smtClean="0">
                <a:solidFill>
                  <a:prstClr val="black"/>
                </a:solidFill>
                <a:latin typeface="Avenir Medium"/>
                <a:cs typeface="Avenir Medium"/>
              </a:rPr>
              <a:t>outlines storage design criteria</a:t>
            </a:r>
            <a:br>
              <a:rPr lang="en-US" dirty="0" smtClean="0">
                <a:solidFill>
                  <a:prstClr val="black"/>
                </a:solidFill>
                <a:latin typeface="Avenir Medium"/>
                <a:cs typeface="Avenir Medium"/>
              </a:rPr>
            </a:br>
            <a:r>
              <a:rPr lang="en-US" dirty="0" smtClean="0">
                <a:solidFill>
                  <a:prstClr val="black"/>
                </a:solidFill>
                <a:latin typeface="Avenir Medium"/>
                <a:cs typeface="Avenir Medium"/>
              </a:rPr>
              <a:t>for basins and holding areas used for feedstock pre-and post-digestion, and</a:t>
            </a:r>
            <a:br>
              <a:rPr lang="en-US" dirty="0" smtClean="0">
                <a:solidFill>
                  <a:prstClr val="black"/>
                </a:solidFill>
                <a:latin typeface="Avenir Medium"/>
                <a:cs typeface="Avenir Medium"/>
              </a:rPr>
            </a:br>
            <a:r>
              <a:rPr lang="en-US" dirty="0" smtClean="0">
                <a:solidFill>
                  <a:prstClr val="black"/>
                </a:solidFill>
                <a:latin typeface="Avenir Medium"/>
                <a:cs typeface="Avenir Medium"/>
              </a:rPr>
              <a:t>dictates minimum design criteria for AD structure.</a:t>
            </a:r>
          </a:p>
          <a:p>
            <a:pPr>
              <a:lnSpc>
                <a:spcPct val="120000"/>
              </a:lnSpc>
            </a:pPr>
            <a:endParaRPr lang="en-US" sz="1000" dirty="0">
              <a:solidFill>
                <a:prstClr val="black"/>
              </a:solidFill>
              <a:latin typeface="Avenir Medium"/>
              <a:cs typeface="Avenir Medium"/>
            </a:endParaRPr>
          </a:p>
          <a:p>
            <a:pPr>
              <a:lnSpc>
                <a:spcPct val="120000"/>
              </a:lnSpc>
            </a:pPr>
            <a:endParaRPr lang="en-US" dirty="0" smtClean="0">
              <a:solidFill>
                <a:prstClr val="black"/>
              </a:solidFill>
              <a:latin typeface="Arial Black"/>
              <a:cs typeface="Arial Black"/>
            </a:endParaRPr>
          </a:p>
          <a:p>
            <a:pPr>
              <a:lnSpc>
                <a:spcPct val="120000"/>
              </a:lnSpc>
            </a:pPr>
            <a:r>
              <a:rPr lang="en-US" dirty="0" smtClean="0">
                <a:solidFill>
                  <a:prstClr val="black"/>
                </a:solidFill>
                <a:latin typeface="Arial Black"/>
                <a:cs typeface="Arial Black"/>
              </a:rPr>
              <a:t>NRCS Nutrient Management code 590 </a:t>
            </a:r>
            <a:r>
              <a:rPr lang="en-US" dirty="0" smtClean="0">
                <a:solidFill>
                  <a:prstClr val="black"/>
                </a:solidFill>
                <a:latin typeface="Avenir Medium"/>
                <a:cs typeface="Avenir Medium"/>
              </a:rPr>
              <a:t>regulates the application of</a:t>
            </a:r>
            <a:br>
              <a:rPr lang="en-US" dirty="0" smtClean="0">
                <a:solidFill>
                  <a:prstClr val="black"/>
                </a:solidFill>
                <a:latin typeface="Avenir Medium"/>
                <a:cs typeface="Avenir Medium"/>
              </a:rPr>
            </a:br>
            <a:r>
              <a:rPr lang="en-US" dirty="0" smtClean="0">
                <a:solidFill>
                  <a:prstClr val="black"/>
                </a:solidFill>
                <a:latin typeface="Avenir Medium"/>
                <a:cs typeface="Avenir Medium"/>
              </a:rPr>
              <a:t>manure, digester effluent (</a:t>
            </a:r>
            <a:r>
              <a:rPr lang="en-US" dirty="0" err="1" smtClean="0">
                <a:solidFill>
                  <a:prstClr val="black"/>
                </a:solidFill>
                <a:latin typeface="Avenir Medium"/>
                <a:cs typeface="Avenir Medium"/>
              </a:rPr>
              <a:t>digestate</a:t>
            </a:r>
            <a:r>
              <a:rPr lang="en-US" dirty="0" smtClean="0">
                <a:solidFill>
                  <a:prstClr val="black"/>
                </a:solidFill>
                <a:latin typeface="Avenir Medium"/>
                <a:cs typeface="Avenir Medium"/>
              </a:rPr>
              <a:t>), fertilizers and other sources of nutrients.</a:t>
            </a:r>
          </a:p>
        </p:txBody>
      </p:sp>
      <p:grpSp>
        <p:nvGrpSpPr>
          <p:cNvPr id="5" name="Group 4"/>
          <p:cNvGrpSpPr/>
          <p:nvPr/>
        </p:nvGrpSpPr>
        <p:grpSpPr>
          <a:xfrm>
            <a:off x="8098116" y="14530"/>
            <a:ext cx="830994" cy="634504"/>
            <a:chOff x="2066934" y="1319924"/>
            <a:chExt cx="3038142" cy="2464745"/>
          </a:xfrm>
        </p:grpSpPr>
        <p:sp>
          <p:nvSpPr>
            <p:cNvPr id="7" name="Oval 6"/>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ardrop 7"/>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83307181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5124996" cy="584776"/>
          </a:xfrm>
          <a:prstGeom prst="rect">
            <a:avLst/>
          </a:prstGeom>
          <a:noFill/>
        </p:spPr>
        <p:txBody>
          <a:bodyPr wrap="none" rtlCol="0">
            <a:spAutoFit/>
          </a:bodyPr>
          <a:lstStyle/>
          <a:p>
            <a:pPr defTabSz="914400"/>
            <a:r>
              <a:rPr lang="en-US" sz="3200" dirty="0" smtClean="0">
                <a:solidFill>
                  <a:prstClr val="white"/>
                </a:solidFill>
                <a:latin typeface="Avenir Heavy"/>
                <a:cs typeface="Avenir Heavy"/>
              </a:rPr>
              <a:t>AD construction practices</a:t>
            </a:r>
            <a:endParaRPr lang="en-US" sz="3200" dirty="0">
              <a:solidFill>
                <a:prstClr val="white"/>
              </a:solidFill>
              <a:latin typeface="Avenir Heavy"/>
              <a:cs typeface="Avenir Heavy"/>
            </a:endParaRPr>
          </a:p>
        </p:txBody>
      </p:sp>
      <p:sp>
        <p:nvSpPr>
          <p:cNvPr id="6" name="TextBox 5"/>
          <p:cNvSpPr txBox="1"/>
          <p:nvPr/>
        </p:nvSpPr>
        <p:spPr>
          <a:xfrm>
            <a:off x="425618" y="787471"/>
            <a:ext cx="8043215" cy="4958281"/>
          </a:xfrm>
          <a:prstGeom prst="rect">
            <a:avLst/>
          </a:prstGeom>
          <a:noFill/>
        </p:spPr>
        <p:txBody>
          <a:bodyPr wrap="none" rtlCol="0">
            <a:spAutoFit/>
          </a:bodyPr>
          <a:lstStyle/>
          <a:p>
            <a:pPr>
              <a:lnSpc>
                <a:spcPct val="120000"/>
              </a:lnSpc>
            </a:pPr>
            <a:r>
              <a:rPr lang="en-US" dirty="0" smtClean="0">
                <a:solidFill>
                  <a:prstClr val="black"/>
                </a:solidFill>
                <a:latin typeface="Avenir Next Medium"/>
                <a:cs typeface="Avenir Next Medium"/>
              </a:rPr>
              <a:t>Voluntary construction practice standards are outlined by the </a:t>
            </a:r>
            <a:r>
              <a:rPr lang="en-US" dirty="0" smtClean="0">
                <a:solidFill>
                  <a:prstClr val="black"/>
                </a:solidFill>
                <a:latin typeface="Arial Black"/>
                <a:cs typeface="Arial Black"/>
              </a:rPr>
              <a:t>American </a:t>
            </a:r>
            <a:br>
              <a:rPr lang="en-US" dirty="0" smtClean="0">
                <a:solidFill>
                  <a:prstClr val="black"/>
                </a:solidFill>
                <a:latin typeface="Arial Black"/>
                <a:cs typeface="Arial Black"/>
              </a:rPr>
            </a:br>
            <a:r>
              <a:rPr lang="en-US" dirty="0" smtClean="0">
                <a:solidFill>
                  <a:prstClr val="black"/>
                </a:solidFill>
                <a:latin typeface="Arial Black"/>
                <a:cs typeface="Arial Black"/>
              </a:rPr>
              <a:t>National</a:t>
            </a:r>
            <a:r>
              <a:rPr lang="en-US" dirty="0">
                <a:solidFill>
                  <a:prstClr val="black"/>
                </a:solidFill>
                <a:latin typeface="Arial Black"/>
                <a:cs typeface="Arial Black"/>
              </a:rPr>
              <a:t> </a:t>
            </a:r>
            <a:r>
              <a:rPr lang="en-US" dirty="0" smtClean="0">
                <a:solidFill>
                  <a:prstClr val="black"/>
                </a:solidFill>
                <a:latin typeface="Arial Black"/>
                <a:cs typeface="Arial Black"/>
              </a:rPr>
              <a:t>Standards Institute (ANSI).</a:t>
            </a:r>
            <a:endParaRPr lang="en-US" dirty="0" smtClean="0">
              <a:solidFill>
                <a:prstClr val="black"/>
              </a:solidFill>
              <a:latin typeface="Avenir Medium"/>
              <a:cs typeface="Avenir Medium"/>
            </a:endParaRPr>
          </a:p>
          <a:p>
            <a:pPr>
              <a:lnSpc>
                <a:spcPct val="120000"/>
              </a:lnSpc>
            </a:pPr>
            <a:endParaRPr lang="en-US" sz="1000" dirty="0">
              <a:solidFill>
                <a:prstClr val="black"/>
              </a:solidFill>
              <a:latin typeface="Arial Black"/>
              <a:cs typeface="Arial Black"/>
            </a:endParaRPr>
          </a:p>
          <a:p>
            <a:pPr>
              <a:lnSpc>
                <a:spcPct val="120000"/>
              </a:lnSpc>
            </a:pPr>
            <a:r>
              <a:rPr lang="en-US" dirty="0" smtClean="0">
                <a:solidFill>
                  <a:prstClr val="black"/>
                </a:solidFill>
                <a:latin typeface="Avenir Medium"/>
                <a:cs typeface="Avenir Medium"/>
              </a:rPr>
              <a:t>Depending on materials, AD construction standards are created by:</a:t>
            </a:r>
          </a:p>
          <a:p>
            <a:pPr marL="285750" indent="-285750">
              <a:lnSpc>
                <a:spcPct val="120000"/>
              </a:lnSpc>
              <a:buFont typeface="Arial"/>
              <a:buChar char="•"/>
            </a:pPr>
            <a:r>
              <a:rPr lang="en-US" dirty="0" smtClean="0">
                <a:solidFill>
                  <a:prstClr val="black"/>
                </a:solidFill>
                <a:latin typeface="Avenir Medium"/>
                <a:cs typeface="Avenir Medium"/>
              </a:rPr>
              <a:t>The </a:t>
            </a:r>
            <a:r>
              <a:rPr lang="en-US" dirty="0" smtClean="0">
                <a:solidFill>
                  <a:prstClr val="black"/>
                </a:solidFill>
                <a:latin typeface="Arial Black"/>
                <a:cs typeface="Arial Black"/>
              </a:rPr>
              <a:t>American Concrete Institute</a:t>
            </a:r>
            <a:r>
              <a:rPr lang="en-US" dirty="0" smtClean="0">
                <a:solidFill>
                  <a:prstClr val="black"/>
                </a:solidFill>
                <a:latin typeface="Avenir Medium"/>
                <a:cs typeface="Avenir Medium"/>
              </a:rPr>
              <a:t>; and</a:t>
            </a:r>
          </a:p>
          <a:p>
            <a:pPr marL="285750" indent="-285750">
              <a:lnSpc>
                <a:spcPct val="120000"/>
              </a:lnSpc>
              <a:buFont typeface="Arial"/>
              <a:buChar char="•"/>
            </a:pPr>
            <a:r>
              <a:rPr lang="en-US" dirty="0" smtClean="0">
                <a:solidFill>
                  <a:prstClr val="black"/>
                </a:solidFill>
                <a:latin typeface="Avenir Medium"/>
                <a:cs typeface="Avenir Medium"/>
              </a:rPr>
              <a:t>The </a:t>
            </a:r>
            <a:r>
              <a:rPr lang="en-US" dirty="0" smtClean="0">
                <a:solidFill>
                  <a:prstClr val="black"/>
                </a:solidFill>
                <a:latin typeface="Arial Black"/>
                <a:cs typeface="Arial Black"/>
              </a:rPr>
              <a:t>American Institute of Steel Construction.</a:t>
            </a:r>
          </a:p>
          <a:p>
            <a:pPr>
              <a:lnSpc>
                <a:spcPct val="120000"/>
              </a:lnSpc>
            </a:pPr>
            <a:endParaRPr lang="en-US" sz="1000" dirty="0">
              <a:solidFill>
                <a:prstClr val="black"/>
              </a:solidFill>
              <a:latin typeface="Avenir Medium"/>
              <a:cs typeface="Avenir Medium"/>
            </a:endParaRPr>
          </a:p>
          <a:p>
            <a:pPr>
              <a:lnSpc>
                <a:spcPct val="120000"/>
              </a:lnSpc>
            </a:pPr>
            <a:r>
              <a:rPr lang="en-US" dirty="0" smtClean="0">
                <a:solidFill>
                  <a:prstClr val="black"/>
                </a:solidFill>
                <a:latin typeface="Avenir Medium"/>
                <a:cs typeface="Avenir Medium"/>
              </a:rPr>
              <a:t>Electrical components and work must comply with the </a:t>
            </a:r>
            <a:r>
              <a:rPr lang="en-US" dirty="0" smtClean="0">
                <a:solidFill>
                  <a:prstClr val="black"/>
                </a:solidFill>
                <a:latin typeface="Arial Black"/>
                <a:cs typeface="Arial Black"/>
              </a:rPr>
              <a:t>National Electric </a:t>
            </a:r>
            <a:br>
              <a:rPr lang="en-US" dirty="0" smtClean="0">
                <a:solidFill>
                  <a:prstClr val="black"/>
                </a:solidFill>
                <a:latin typeface="Arial Black"/>
                <a:cs typeface="Arial Black"/>
              </a:rPr>
            </a:br>
            <a:r>
              <a:rPr lang="en-US" dirty="0" smtClean="0">
                <a:solidFill>
                  <a:prstClr val="black"/>
                </a:solidFill>
                <a:latin typeface="Arial Black"/>
                <a:cs typeface="Arial Black"/>
              </a:rPr>
              <a:t>Code</a:t>
            </a:r>
            <a:r>
              <a:rPr lang="en-US" dirty="0" smtClean="0">
                <a:solidFill>
                  <a:prstClr val="black"/>
                </a:solidFill>
                <a:latin typeface="Avenir Medium"/>
                <a:cs typeface="Avenir Medium"/>
              </a:rPr>
              <a:t>.</a:t>
            </a:r>
          </a:p>
          <a:p>
            <a:pPr>
              <a:lnSpc>
                <a:spcPct val="120000"/>
              </a:lnSpc>
            </a:pPr>
            <a:endParaRPr lang="en-US" sz="1000" dirty="0">
              <a:solidFill>
                <a:prstClr val="black"/>
              </a:solidFill>
              <a:latin typeface="Avenir Medium"/>
              <a:cs typeface="Avenir Medium"/>
            </a:endParaRPr>
          </a:p>
          <a:p>
            <a:pPr>
              <a:lnSpc>
                <a:spcPct val="120000"/>
              </a:lnSpc>
            </a:pPr>
            <a:r>
              <a:rPr lang="en-US" dirty="0" smtClean="0">
                <a:solidFill>
                  <a:prstClr val="black"/>
                </a:solidFill>
                <a:latin typeface="Avenir Medium"/>
                <a:cs typeface="Avenir Medium"/>
              </a:rPr>
              <a:t>All design components must conform to </a:t>
            </a:r>
            <a:r>
              <a:rPr lang="en-US" dirty="0" smtClean="0">
                <a:solidFill>
                  <a:prstClr val="black"/>
                </a:solidFill>
                <a:latin typeface="Arial Black"/>
                <a:cs typeface="Arial Black"/>
              </a:rPr>
              <a:t>National Fire Protection </a:t>
            </a:r>
            <a:br>
              <a:rPr lang="en-US" dirty="0" smtClean="0">
                <a:solidFill>
                  <a:prstClr val="black"/>
                </a:solidFill>
                <a:latin typeface="Arial Black"/>
                <a:cs typeface="Arial Black"/>
              </a:rPr>
            </a:br>
            <a:r>
              <a:rPr lang="en-US" dirty="0" smtClean="0">
                <a:solidFill>
                  <a:prstClr val="black"/>
                </a:solidFill>
                <a:latin typeface="Arial Black"/>
                <a:cs typeface="Arial Black"/>
              </a:rPr>
              <a:t>Association</a:t>
            </a:r>
            <a:r>
              <a:rPr lang="en-US" dirty="0">
                <a:solidFill>
                  <a:prstClr val="black"/>
                </a:solidFill>
                <a:latin typeface="Arial Black"/>
                <a:cs typeface="Arial Black"/>
              </a:rPr>
              <a:t> </a:t>
            </a:r>
            <a:r>
              <a:rPr lang="en-US" dirty="0" smtClean="0">
                <a:solidFill>
                  <a:prstClr val="black"/>
                </a:solidFill>
                <a:latin typeface="Arial Black"/>
                <a:cs typeface="Arial Black"/>
              </a:rPr>
              <a:t>(NFPA)</a:t>
            </a:r>
            <a:r>
              <a:rPr lang="en-US" dirty="0" smtClean="0">
                <a:solidFill>
                  <a:prstClr val="black"/>
                </a:solidFill>
                <a:latin typeface="Avenir Medium"/>
                <a:cs typeface="Avenir Medium"/>
              </a:rPr>
              <a:t> standards.</a:t>
            </a:r>
          </a:p>
          <a:p>
            <a:pPr marL="742950" lvl="1" indent="-285750">
              <a:lnSpc>
                <a:spcPct val="120000"/>
              </a:lnSpc>
              <a:buFont typeface="Arial"/>
              <a:buChar char="•"/>
            </a:pPr>
            <a:r>
              <a:rPr lang="en-US" dirty="0" smtClean="0">
                <a:solidFill>
                  <a:prstClr val="black"/>
                </a:solidFill>
                <a:latin typeface="Avenir Medium"/>
                <a:cs typeface="Avenir Medium"/>
              </a:rPr>
              <a:t>Gas collection &amp; storage</a:t>
            </a:r>
          </a:p>
          <a:p>
            <a:pPr marL="742950" lvl="1" indent="-285750">
              <a:lnSpc>
                <a:spcPct val="120000"/>
              </a:lnSpc>
              <a:buFont typeface="Arial"/>
              <a:buChar char="•"/>
            </a:pPr>
            <a:r>
              <a:rPr lang="en-US" dirty="0" smtClean="0">
                <a:solidFill>
                  <a:prstClr val="black"/>
                </a:solidFill>
                <a:latin typeface="Avenir Medium"/>
                <a:cs typeface="Avenir Medium"/>
              </a:rPr>
              <a:t>Gas transportation</a:t>
            </a:r>
          </a:p>
          <a:p>
            <a:pPr marL="742950" lvl="1" indent="-285750">
              <a:lnSpc>
                <a:spcPct val="120000"/>
              </a:lnSpc>
              <a:buFont typeface="Arial"/>
              <a:buChar char="•"/>
            </a:pPr>
            <a:r>
              <a:rPr lang="en-US" dirty="0" smtClean="0">
                <a:solidFill>
                  <a:prstClr val="black"/>
                </a:solidFill>
                <a:latin typeface="Avenir Medium"/>
                <a:cs typeface="Avenir Medium"/>
              </a:rPr>
              <a:t>Safety and fire protection</a:t>
            </a:r>
          </a:p>
          <a:p>
            <a:pPr marL="742950" lvl="1" indent="-285750">
              <a:lnSpc>
                <a:spcPct val="120000"/>
              </a:lnSpc>
              <a:buFont typeface="Arial"/>
              <a:buChar char="•"/>
            </a:pPr>
            <a:r>
              <a:rPr lang="en-US" dirty="0" smtClean="0">
                <a:solidFill>
                  <a:prstClr val="black"/>
                </a:solidFill>
                <a:latin typeface="Avenir Medium"/>
                <a:cs typeface="Avenir Medium"/>
              </a:rPr>
              <a:t>Proper ventilation</a:t>
            </a:r>
          </a:p>
        </p:txBody>
      </p:sp>
      <p:sp>
        <p:nvSpPr>
          <p:cNvPr id="4" name="TextBox 3"/>
          <p:cNvSpPr txBox="1"/>
          <p:nvPr/>
        </p:nvSpPr>
        <p:spPr>
          <a:xfrm>
            <a:off x="3866446" y="4289779"/>
            <a:ext cx="3711272" cy="1080296"/>
          </a:xfrm>
          <a:prstGeom prst="rect">
            <a:avLst/>
          </a:prstGeom>
          <a:noFill/>
        </p:spPr>
        <p:txBody>
          <a:bodyPr wrap="none" rtlCol="0">
            <a:spAutoFit/>
          </a:bodyPr>
          <a:lstStyle/>
          <a:p>
            <a:pPr marL="742950" lvl="1" indent="-285750">
              <a:lnSpc>
                <a:spcPct val="120000"/>
              </a:lnSpc>
              <a:buFont typeface="Arial"/>
              <a:buChar char="•"/>
            </a:pPr>
            <a:r>
              <a:rPr lang="en-US" dirty="0">
                <a:solidFill>
                  <a:prstClr val="black"/>
                </a:solidFill>
                <a:latin typeface="Avenir Medium"/>
                <a:cs typeface="Avenir Medium"/>
              </a:rPr>
              <a:t>Explosion-proof construction</a:t>
            </a:r>
          </a:p>
          <a:p>
            <a:pPr marL="742950" lvl="1" indent="-285750">
              <a:lnSpc>
                <a:spcPct val="120000"/>
              </a:lnSpc>
              <a:buFont typeface="Arial"/>
              <a:buChar char="•"/>
            </a:pPr>
            <a:r>
              <a:rPr lang="en-US" dirty="0">
                <a:solidFill>
                  <a:prstClr val="black"/>
                </a:solidFill>
                <a:latin typeface="Avenir Medium"/>
                <a:cs typeface="Avenir Medium"/>
              </a:rPr>
              <a:t>Gas detection &amp; alarm systems</a:t>
            </a:r>
          </a:p>
          <a:p>
            <a:pPr marL="742950" lvl="1" indent="-285750">
              <a:lnSpc>
                <a:spcPct val="120000"/>
              </a:lnSpc>
              <a:buFont typeface="Arial"/>
              <a:buChar char="•"/>
            </a:pPr>
            <a:r>
              <a:rPr lang="en-US" dirty="0">
                <a:solidFill>
                  <a:prstClr val="black"/>
                </a:solidFill>
                <a:latin typeface="Avenir Medium"/>
                <a:cs typeface="Avenir Medium"/>
              </a:rPr>
              <a:t>Flame </a:t>
            </a:r>
            <a:r>
              <a:rPr lang="en-US" dirty="0" smtClean="0">
                <a:solidFill>
                  <a:prstClr val="black"/>
                </a:solidFill>
                <a:latin typeface="Avenir Medium"/>
                <a:cs typeface="Avenir Medium"/>
              </a:rPr>
              <a:t>arresters</a:t>
            </a:r>
            <a:endParaRPr lang="en-US" dirty="0">
              <a:solidFill>
                <a:prstClr val="black"/>
              </a:solidFill>
              <a:latin typeface="Avenir Medium"/>
              <a:cs typeface="Avenir Medium"/>
            </a:endParaRPr>
          </a:p>
        </p:txBody>
      </p:sp>
      <p:grpSp>
        <p:nvGrpSpPr>
          <p:cNvPr id="7" name="Group 6"/>
          <p:cNvGrpSpPr/>
          <p:nvPr/>
        </p:nvGrpSpPr>
        <p:grpSpPr>
          <a:xfrm>
            <a:off x="8098116" y="14530"/>
            <a:ext cx="830994" cy="634504"/>
            <a:chOff x="2066934" y="1319924"/>
            <a:chExt cx="3038142" cy="2464745"/>
          </a:xfrm>
        </p:grpSpPr>
        <p:sp>
          <p:nvSpPr>
            <p:cNvPr id="8" name="Oval 7"/>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ardrop 8"/>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7728736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3323109" cy="584776"/>
          </a:xfrm>
          <a:prstGeom prst="rect">
            <a:avLst/>
          </a:prstGeom>
          <a:noFill/>
        </p:spPr>
        <p:txBody>
          <a:bodyPr wrap="none" rtlCol="0">
            <a:spAutoFit/>
          </a:bodyPr>
          <a:lstStyle/>
          <a:p>
            <a:pPr defTabSz="914400"/>
            <a:r>
              <a:rPr lang="en-US" sz="3200" dirty="0" smtClean="0">
                <a:solidFill>
                  <a:prstClr val="white"/>
                </a:solidFill>
                <a:latin typeface="Avenir Heavy"/>
                <a:cs typeface="Avenir Heavy"/>
              </a:rPr>
              <a:t>Clean Water Act</a:t>
            </a:r>
            <a:endParaRPr lang="en-US" sz="3200" dirty="0">
              <a:solidFill>
                <a:prstClr val="white"/>
              </a:solidFill>
              <a:latin typeface="Avenir Heavy"/>
              <a:cs typeface="Avenir Heavy"/>
            </a:endParaRPr>
          </a:p>
        </p:txBody>
      </p:sp>
      <p:sp>
        <p:nvSpPr>
          <p:cNvPr id="6" name="TextBox 5"/>
          <p:cNvSpPr txBox="1"/>
          <p:nvPr/>
        </p:nvSpPr>
        <p:spPr>
          <a:xfrm>
            <a:off x="425618" y="787471"/>
            <a:ext cx="7840608" cy="3259355"/>
          </a:xfrm>
          <a:prstGeom prst="rect">
            <a:avLst/>
          </a:prstGeom>
          <a:noFill/>
        </p:spPr>
        <p:txBody>
          <a:bodyPr wrap="none" rtlCol="0">
            <a:spAutoFit/>
          </a:bodyPr>
          <a:lstStyle/>
          <a:p>
            <a:pPr>
              <a:lnSpc>
                <a:spcPct val="120000"/>
              </a:lnSpc>
            </a:pPr>
            <a:r>
              <a:rPr lang="en-US" dirty="0" smtClean="0">
                <a:solidFill>
                  <a:prstClr val="black"/>
                </a:solidFill>
                <a:latin typeface="Arial Black"/>
                <a:cs typeface="Arial Black"/>
              </a:rPr>
              <a:t>Clean Water Act of 1972 (CWA):</a:t>
            </a:r>
          </a:p>
          <a:p>
            <a:pPr marL="742950" lvl="1" indent="-285750">
              <a:lnSpc>
                <a:spcPct val="120000"/>
              </a:lnSpc>
              <a:buFont typeface="Arial"/>
              <a:buChar char="•"/>
            </a:pPr>
            <a:r>
              <a:rPr lang="en-US" dirty="0" smtClean="0">
                <a:solidFill>
                  <a:prstClr val="black"/>
                </a:solidFill>
                <a:latin typeface="Avenir Next Medium"/>
                <a:cs typeface="Avenir Next Medium"/>
              </a:rPr>
              <a:t>Regulates discharge into waterways;</a:t>
            </a:r>
          </a:p>
          <a:p>
            <a:pPr marL="742950" lvl="1" indent="-285750">
              <a:lnSpc>
                <a:spcPct val="120000"/>
              </a:lnSpc>
              <a:buFont typeface="Arial"/>
              <a:buChar char="•"/>
            </a:pPr>
            <a:r>
              <a:rPr lang="en-US" dirty="0" smtClean="0">
                <a:solidFill>
                  <a:prstClr val="black"/>
                </a:solidFill>
                <a:latin typeface="Avenir Next Medium"/>
                <a:cs typeface="Avenir Next Medium"/>
              </a:rPr>
              <a:t>Sets industry wastewater standards;</a:t>
            </a:r>
          </a:p>
          <a:p>
            <a:pPr marL="742950" lvl="1" indent="-285750">
              <a:lnSpc>
                <a:spcPct val="120000"/>
              </a:lnSpc>
              <a:buFont typeface="Arial"/>
              <a:buChar char="•"/>
            </a:pPr>
            <a:r>
              <a:rPr lang="en-US" dirty="0" smtClean="0">
                <a:solidFill>
                  <a:prstClr val="black"/>
                </a:solidFill>
                <a:latin typeface="Avenir Next Medium"/>
                <a:cs typeface="Avenir Next Medium"/>
              </a:rPr>
              <a:t>Sets industry maximum pollution levels in waterways; and</a:t>
            </a:r>
          </a:p>
          <a:p>
            <a:pPr marL="742950" lvl="1" indent="-285750">
              <a:lnSpc>
                <a:spcPct val="120000"/>
              </a:lnSpc>
              <a:buFont typeface="Arial"/>
              <a:buChar char="•"/>
            </a:pPr>
            <a:r>
              <a:rPr lang="en-US" dirty="0" smtClean="0">
                <a:solidFill>
                  <a:prstClr val="black"/>
                </a:solidFill>
                <a:latin typeface="Avenir Next Medium"/>
                <a:cs typeface="Avenir Next Medium"/>
              </a:rPr>
              <a:t>Requires states to adopt water quality standards.</a:t>
            </a:r>
          </a:p>
          <a:p>
            <a:pPr>
              <a:lnSpc>
                <a:spcPct val="120000"/>
              </a:lnSpc>
            </a:pPr>
            <a:endParaRPr lang="en-US" sz="1000" dirty="0" smtClean="0">
              <a:solidFill>
                <a:prstClr val="black"/>
              </a:solidFill>
              <a:latin typeface="Avenir Next Medium"/>
              <a:cs typeface="Avenir Next Medium"/>
            </a:endParaRPr>
          </a:p>
          <a:p>
            <a:pPr>
              <a:lnSpc>
                <a:spcPct val="120000"/>
              </a:lnSpc>
            </a:pPr>
            <a:endParaRPr lang="en-US" dirty="0" smtClean="0">
              <a:solidFill>
                <a:prstClr val="black"/>
              </a:solidFill>
              <a:latin typeface="Avenir Next Medium"/>
              <a:cs typeface="Avenir Next Medium"/>
            </a:endParaRPr>
          </a:p>
          <a:p>
            <a:pPr>
              <a:lnSpc>
                <a:spcPct val="120000"/>
              </a:lnSpc>
            </a:pPr>
            <a:r>
              <a:rPr lang="en-US" dirty="0" smtClean="0">
                <a:solidFill>
                  <a:prstClr val="black"/>
                </a:solidFill>
                <a:latin typeface="Avenir Next Medium"/>
                <a:cs typeface="Avenir Next Medium"/>
              </a:rPr>
              <a:t>AD leaks, spills, runoff and leachate are subject to regulation.</a:t>
            </a:r>
          </a:p>
          <a:p>
            <a:pPr marL="742950" lvl="1" indent="-285750">
              <a:lnSpc>
                <a:spcPct val="120000"/>
              </a:lnSpc>
              <a:buFont typeface="Arial"/>
              <a:buChar char="•"/>
            </a:pPr>
            <a:r>
              <a:rPr lang="en-US" dirty="0" smtClean="0">
                <a:solidFill>
                  <a:prstClr val="black"/>
                </a:solidFill>
                <a:latin typeface="Avenir Next Medium"/>
                <a:cs typeface="Avenir Next Medium"/>
              </a:rPr>
              <a:t>AD feedstock contain high oxygen demand, nutrients, pathogens</a:t>
            </a:r>
            <a:br>
              <a:rPr lang="en-US" dirty="0" smtClean="0">
                <a:solidFill>
                  <a:prstClr val="black"/>
                </a:solidFill>
                <a:latin typeface="Avenir Next Medium"/>
                <a:cs typeface="Avenir Next Medium"/>
              </a:rPr>
            </a:br>
            <a:r>
              <a:rPr lang="en-US" dirty="0" smtClean="0">
                <a:solidFill>
                  <a:prstClr val="black"/>
                </a:solidFill>
                <a:latin typeface="Avenir Next Medium"/>
                <a:cs typeface="Avenir Next Medium"/>
              </a:rPr>
              <a:t>and sediment that impact and reduce water quality when spilled.</a:t>
            </a:r>
          </a:p>
        </p:txBody>
      </p:sp>
      <p:grpSp>
        <p:nvGrpSpPr>
          <p:cNvPr id="5" name="Group 4"/>
          <p:cNvGrpSpPr/>
          <p:nvPr/>
        </p:nvGrpSpPr>
        <p:grpSpPr>
          <a:xfrm>
            <a:off x="8098116" y="14530"/>
            <a:ext cx="830994" cy="634504"/>
            <a:chOff x="2066934" y="1319924"/>
            <a:chExt cx="3038142" cy="2464745"/>
          </a:xfrm>
        </p:grpSpPr>
        <p:sp>
          <p:nvSpPr>
            <p:cNvPr id="7" name="Oval 6"/>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ardrop 7"/>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16094021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1559792" cy="584776"/>
          </a:xfrm>
          <a:prstGeom prst="rect">
            <a:avLst/>
          </a:prstGeom>
          <a:noFill/>
        </p:spPr>
        <p:txBody>
          <a:bodyPr wrap="none" rtlCol="0">
            <a:spAutoFit/>
          </a:bodyPr>
          <a:lstStyle/>
          <a:p>
            <a:pPr defTabSz="914400"/>
            <a:r>
              <a:rPr lang="en-US" sz="3200" dirty="0" smtClean="0">
                <a:solidFill>
                  <a:prstClr val="white"/>
                </a:solidFill>
                <a:latin typeface="Avenir Heavy"/>
                <a:cs typeface="Avenir Heavy"/>
              </a:rPr>
              <a:t>NPDES</a:t>
            </a:r>
            <a:endParaRPr lang="en-US" sz="3200" dirty="0">
              <a:solidFill>
                <a:prstClr val="white"/>
              </a:solidFill>
              <a:latin typeface="Avenir Heavy"/>
              <a:cs typeface="Avenir Heavy"/>
            </a:endParaRPr>
          </a:p>
        </p:txBody>
      </p:sp>
      <p:sp>
        <p:nvSpPr>
          <p:cNvPr id="6" name="TextBox 5"/>
          <p:cNvSpPr txBox="1"/>
          <p:nvPr/>
        </p:nvSpPr>
        <p:spPr>
          <a:xfrm>
            <a:off x="425618" y="787471"/>
            <a:ext cx="8499694" cy="4699749"/>
          </a:xfrm>
          <a:prstGeom prst="rect">
            <a:avLst/>
          </a:prstGeom>
          <a:noFill/>
        </p:spPr>
        <p:txBody>
          <a:bodyPr wrap="none" rtlCol="0">
            <a:spAutoFit/>
          </a:bodyPr>
          <a:lstStyle/>
          <a:p>
            <a:pPr>
              <a:lnSpc>
                <a:spcPct val="120000"/>
              </a:lnSpc>
            </a:pPr>
            <a:r>
              <a:rPr lang="en-US" dirty="0" smtClean="0">
                <a:solidFill>
                  <a:prstClr val="black"/>
                </a:solidFill>
                <a:latin typeface="Arial Black"/>
                <a:cs typeface="Arial Black"/>
              </a:rPr>
              <a:t>National Pollution Discharge Elimination System (NPDES) </a:t>
            </a:r>
            <a:r>
              <a:rPr lang="en-US" dirty="0" smtClean="0">
                <a:solidFill>
                  <a:prstClr val="black"/>
                </a:solidFill>
                <a:latin typeface="Avenir Next Medium"/>
                <a:cs typeface="Avenir Next Medium"/>
              </a:rPr>
              <a:t>regulates </a:t>
            </a:r>
            <a:br>
              <a:rPr lang="en-US" dirty="0" smtClean="0">
                <a:solidFill>
                  <a:prstClr val="black"/>
                </a:solidFill>
                <a:latin typeface="Avenir Next Medium"/>
                <a:cs typeface="Avenir Next Medium"/>
              </a:rPr>
            </a:br>
            <a:r>
              <a:rPr lang="en-US" dirty="0" smtClean="0">
                <a:solidFill>
                  <a:prstClr val="black"/>
                </a:solidFill>
                <a:latin typeface="Avenir Next Medium"/>
                <a:cs typeface="Avenir Next Medium"/>
              </a:rPr>
              <a:t>point-source pollution discharged to navigable waters from industrial, </a:t>
            </a:r>
            <a:br>
              <a:rPr lang="en-US" dirty="0" smtClean="0">
                <a:solidFill>
                  <a:prstClr val="black"/>
                </a:solidFill>
                <a:latin typeface="Avenir Next Medium"/>
                <a:cs typeface="Avenir Next Medium"/>
              </a:rPr>
            </a:br>
            <a:r>
              <a:rPr lang="en-US" dirty="0" smtClean="0">
                <a:solidFill>
                  <a:prstClr val="black"/>
                </a:solidFill>
                <a:latin typeface="Avenir Next Medium"/>
                <a:cs typeface="Avenir Next Medium"/>
              </a:rPr>
              <a:t>municipal, and agricultural sources.</a:t>
            </a:r>
          </a:p>
          <a:p>
            <a:pPr>
              <a:lnSpc>
                <a:spcPct val="120000"/>
              </a:lnSpc>
            </a:pPr>
            <a:endParaRPr lang="en-US" sz="800" dirty="0">
              <a:solidFill>
                <a:prstClr val="black"/>
              </a:solidFill>
              <a:latin typeface="Avenir Next Medium"/>
              <a:cs typeface="Avenir Next Medium"/>
            </a:endParaRPr>
          </a:p>
          <a:p>
            <a:pPr>
              <a:lnSpc>
                <a:spcPct val="120000"/>
              </a:lnSpc>
            </a:pPr>
            <a:r>
              <a:rPr lang="en-US" dirty="0" smtClean="0">
                <a:solidFill>
                  <a:prstClr val="black"/>
                </a:solidFill>
                <a:latin typeface="Avenir Next Medium"/>
                <a:cs typeface="Avenir Next Medium"/>
              </a:rPr>
              <a:t>CWA Section 319 requires states to develop federally approved assessment </a:t>
            </a:r>
            <a:br>
              <a:rPr lang="en-US" dirty="0" smtClean="0">
                <a:solidFill>
                  <a:prstClr val="black"/>
                </a:solidFill>
                <a:latin typeface="Avenir Next Medium"/>
                <a:cs typeface="Avenir Next Medium"/>
              </a:rPr>
            </a:br>
            <a:r>
              <a:rPr lang="en-US" dirty="0" smtClean="0">
                <a:solidFill>
                  <a:prstClr val="black"/>
                </a:solidFill>
                <a:latin typeface="Avenir Next Medium"/>
                <a:cs typeface="Avenir Next Medium"/>
              </a:rPr>
              <a:t>and management programs for discrete discharges. </a:t>
            </a:r>
          </a:p>
          <a:p>
            <a:pPr marL="285750" indent="-285750">
              <a:lnSpc>
                <a:spcPct val="120000"/>
              </a:lnSpc>
              <a:buFont typeface="Arial"/>
              <a:buChar char="•"/>
            </a:pPr>
            <a:r>
              <a:rPr lang="en-US" dirty="0" smtClean="0">
                <a:solidFill>
                  <a:prstClr val="black"/>
                </a:solidFill>
                <a:latin typeface="Avenir Next Medium"/>
                <a:cs typeface="Avenir Next Medium"/>
              </a:rPr>
              <a:t>States typically regulate and enforce.</a:t>
            </a:r>
            <a:endParaRPr lang="en-US" dirty="0">
              <a:solidFill>
                <a:prstClr val="black"/>
              </a:solidFill>
              <a:latin typeface="Avenir Next Medium"/>
              <a:cs typeface="Avenir Next Medium"/>
            </a:endParaRPr>
          </a:p>
          <a:p>
            <a:pPr>
              <a:lnSpc>
                <a:spcPct val="120000"/>
              </a:lnSpc>
            </a:pPr>
            <a:endParaRPr lang="en-US" sz="800" dirty="0" smtClean="0">
              <a:solidFill>
                <a:prstClr val="black"/>
              </a:solidFill>
              <a:latin typeface="Avenir Next Medium"/>
              <a:cs typeface="Avenir Next Medium"/>
            </a:endParaRPr>
          </a:p>
          <a:p>
            <a:pPr>
              <a:lnSpc>
                <a:spcPct val="120000"/>
              </a:lnSpc>
            </a:pPr>
            <a:r>
              <a:rPr lang="en-US" dirty="0" smtClean="0">
                <a:solidFill>
                  <a:prstClr val="black"/>
                </a:solidFill>
                <a:latin typeface="Arial Black"/>
                <a:cs typeface="Arial Black"/>
              </a:rPr>
              <a:t>Agricultural requirements </a:t>
            </a:r>
            <a:r>
              <a:rPr lang="en-US" dirty="0" smtClean="0">
                <a:solidFill>
                  <a:prstClr val="black"/>
                </a:solidFill>
                <a:latin typeface="Avenir Next Medium"/>
                <a:cs typeface="Avenir Next Medium"/>
              </a:rPr>
              <a:t>for NPDES include:</a:t>
            </a:r>
          </a:p>
          <a:p>
            <a:pPr marL="285750" indent="-285750">
              <a:lnSpc>
                <a:spcPct val="120000"/>
              </a:lnSpc>
              <a:buFont typeface="Arial"/>
              <a:buChar char="•"/>
            </a:pPr>
            <a:r>
              <a:rPr lang="en-US" dirty="0" smtClean="0">
                <a:solidFill>
                  <a:prstClr val="black"/>
                </a:solidFill>
                <a:latin typeface="Avenir Next Medium"/>
                <a:cs typeface="Avenir Next Medium"/>
              </a:rPr>
              <a:t>Voluntary or mandatory (for large or high-risk) programs;</a:t>
            </a:r>
          </a:p>
          <a:p>
            <a:pPr marL="285750" indent="-285750">
              <a:lnSpc>
                <a:spcPct val="120000"/>
              </a:lnSpc>
              <a:buFont typeface="Arial"/>
              <a:buChar char="•"/>
            </a:pPr>
            <a:r>
              <a:rPr lang="en-US" dirty="0" smtClean="0">
                <a:solidFill>
                  <a:prstClr val="black"/>
                </a:solidFill>
                <a:latin typeface="Avenir Next Medium"/>
                <a:cs typeface="Avenir Next Medium"/>
              </a:rPr>
              <a:t>Irrigation and storm water are generally permit exempt except for CAFOs;</a:t>
            </a:r>
            <a:endParaRPr lang="en-US" dirty="0">
              <a:solidFill>
                <a:prstClr val="black"/>
              </a:solidFill>
              <a:latin typeface="Avenir Next Medium"/>
              <a:cs typeface="Avenir Next Medium"/>
            </a:endParaRPr>
          </a:p>
          <a:p>
            <a:pPr marL="285750" indent="-285750">
              <a:lnSpc>
                <a:spcPct val="120000"/>
              </a:lnSpc>
              <a:buFont typeface="Arial"/>
              <a:buChar char="•"/>
            </a:pPr>
            <a:r>
              <a:rPr lang="en-US" dirty="0" smtClean="0">
                <a:solidFill>
                  <a:prstClr val="black"/>
                </a:solidFill>
                <a:latin typeface="Avenir Next Medium"/>
                <a:cs typeface="Avenir Next Medium"/>
              </a:rPr>
              <a:t>Collection and storage of waste before, during, and after AD is</a:t>
            </a:r>
            <a:r>
              <a:rPr lang="en-US" dirty="0">
                <a:solidFill>
                  <a:prstClr val="black"/>
                </a:solidFill>
                <a:latin typeface="Avenir Next Medium"/>
                <a:cs typeface="Avenir Next Medium"/>
              </a:rPr>
              <a:t> </a:t>
            </a:r>
            <a:r>
              <a:rPr lang="en-US" dirty="0" smtClean="0">
                <a:solidFill>
                  <a:prstClr val="black"/>
                </a:solidFill>
                <a:latin typeface="Avenir Next Medium"/>
                <a:cs typeface="Avenir Next Medium"/>
              </a:rPr>
              <a:t>regulated;</a:t>
            </a:r>
            <a:endParaRPr lang="en-US" dirty="0">
              <a:solidFill>
                <a:prstClr val="black"/>
              </a:solidFill>
              <a:latin typeface="Avenir Next Medium"/>
              <a:cs typeface="Avenir Next Medium"/>
            </a:endParaRPr>
          </a:p>
          <a:p>
            <a:pPr marL="285750" indent="-285750">
              <a:lnSpc>
                <a:spcPct val="120000"/>
              </a:lnSpc>
              <a:buFont typeface="Arial"/>
              <a:buChar char="•"/>
            </a:pPr>
            <a:r>
              <a:rPr lang="en-US" dirty="0" smtClean="0">
                <a:solidFill>
                  <a:prstClr val="black"/>
                </a:solidFill>
                <a:latin typeface="Avenir Next Medium"/>
                <a:cs typeface="Avenir Next Medium"/>
              </a:rPr>
              <a:t>Installation of AD often triggers NPDES regulation;</a:t>
            </a:r>
          </a:p>
          <a:p>
            <a:pPr marL="285750" indent="-285750">
              <a:lnSpc>
                <a:spcPct val="120000"/>
              </a:lnSpc>
              <a:buFont typeface="Arial"/>
              <a:buChar char="•"/>
            </a:pPr>
            <a:r>
              <a:rPr lang="en-US" dirty="0" smtClean="0">
                <a:solidFill>
                  <a:prstClr val="black"/>
                </a:solidFill>
                <a:latin typeface="Avenir Next Medium"/>
                <a:cs typeface="Avenir Next Medium"/>
              </a:rPr>
              <a:t>Spreading of </a:t>
            </a:r>
            <a:r>
              <a:rPr lang="en-US" dirty="0" err="1" smtClean="0">
                <a:solidFill>
                  <a:prstClr val="black"/>
                </a:solidFill>
                <a:latin typeface="Avenir Next Medium"/>
                <a:cs typeface="Avenir Next Medium"/>
              </a:rPr>
              <a:t>digestate</a:t>
            </a:r>
            <a:r>
              <a:rPr lang="en-US" dirty="0" smtClean="0">
                <a:solidFill>
                  <a:prstClr val="black"/>
                </a:solidFill>
                <a:latin typeface="Avenir Next Medium"/>
                <a:cs typeface="Avenir Next Medium"/>
              </a:rPr>
              <a:t> is often regulated as an </a:t>
            </a:r>
            <a:r>
              <a:rPr lang="en-US" dirty="0" err="1" smtClean="0">
                <a:solidFill>
                  <a:prstClr val="black"/>
                </a:solidFill>
                <a:latin typeface="Avenir Next Medium"/>
                <a:cs typeface="Avenir Next Medium"/>
              </a:rPr>
              <a:t>ag</a:t>
            </a:r>
            <a:r>
              <a:rPr lang="en-US" dirty="0" smtClean="0">
                <a:solidFill>
                  <a:prstClr val="black"/>
                </a:solidFill>
                <a:latin typeface="Avenir Next Medium"/>
                <a:cs typeface="Avenir Next Medium"/>
              </a:rPr>
              <a:t> waste and requires; and</a:t>
            </a:r>
          </a:p>
          <a:p>
            <a:pPr marL="285750" indent="-285750">
              <a:lnSpc>
                <a:spcPct val="120000"/>
              </a:lnSpc>
              <a:buFont typeface="Arial"/>
              <a:buChar char="•"/>
            </a:pPr>
            <a:r>
              <a:rPr lang="en-US" dirty="0" smtClean="0">
                <a:solidFill>
                  <a:prstClr val="black"/>
                </a:solidFill>
                <a:latin typeface="Avenir Next Medium"/>
                <a:cs typeface="Avenir Next Medium"/>
              </a:rPr>
              <a:t>Comprehensive Nutrient Management Plans and extensive record keeping.</a:t>
            </a:r>
          </a:p>
        </p:txBody>
      </p:sp>
      <p:grpSp>
        <p:nvGrpSpPr>
          <p:cNvPr id="5" name="Group 4"/>
          <p:cNvGrpSpPr/>
          <p:nvPr/>
        </p:nvGrpSpPr>
        <p:grpSpPr>
          <a:xfrm>
            <a:off x="8098116" y="14530"/>
            <a:ext cx="830994" cy="634504"/>
            <a:chOff x="2066934" y="1319924"/>
            <a:chExt cx="3038142" cy="2464745"/>
          </a:xfrm>
        </p:grpSpPr>
        <p:sp>
          <p:nvSpPr>
            <p:cNvPr id="7" name="Oval 6"/>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ardrop 7"/>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7856367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20381</TotalTime>
  <Words>3589</Words>
  <Application>Microsoft Macintosh PowerPoint</Application>
  <PresentationFormat>On-screen Show (4:3)</PresentationFormat>
  <Paragraphs>578</Paragraphs>
  <Slides>54</Slides>
  <Notes>0</Notes>
  <HiddenSlides>0</HiddenSlides>
  <MMClips>0</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Joan Richmond-Hall</dc:creator>
  <cp:lastModifiedBy>Joan Richmond-Hall</cp:lastModifiedBy>
  <cp:revision>249</cp:revision>
  <cp:lastPrinted>2015-04-25T18:23:44Z</cp:lastPrinted>
  <dcterms:created xsi:type="dcterms:W3CDTF">2014-03-02T23:48:59Z</dcterms:created>
  <dcterms:modified xsi:type="dcterms:W3CDTF">2016-08-16T13:53:23Z</dcterms:modified>
</cp:coreProperties>
</file>